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T Pack 30 DVDs" initials="MP3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08T17:15:37.043" idx="1">
    <p:pos x="1161" y="1033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 نام خدا 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209800"/>
            <a:ext cx="4343400" cy="750887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B Zar" pitchFamily="2" charset="-78"/>
              </a:rPr>
              <a:t>    </a:t>
            </a:r>
            <a:r>
              <a:rPr lang="fa-I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استاد: میثم سعیدی </a:t>
            </a:r>
            <a:endParaRPr lang="fa-IR" sz="3200" b="1" dirty="0"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514600" y="1600200"/>
            <a:ext cx="4041775" cy="750887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Yekan" pitchFamily="2" charset="-78"/>
              </a:rPr>
              <a:t>     </a:t>
            </a:r>
            <a:r>
              <a:rPr lang="fa-IR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درس: زبان تخصصی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76400" y="5029200"/>
            <a:ext cx="4040188" cy="8382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    نام: مهدی میری </a:t>
            </a:r>
            <a:endParaRPr lang="fa-IR" sz="36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-304800" y="5867400"/>
            <a:ext cx="6099175" cy="376396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85216" lvl="1" indent="0">
              <a:buNone/>
            </a:pPr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شماره دانشجویی: 4022333057</a:t>
            </a:r>
            <a:endParaRPr lang="fa-IR" sz="36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079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welds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4168"/>
            <a:ext cx="4038600" cy="4525963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fa-IR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معنی : جوش شکافی </a:t>
            </a:r>
          </a:p>
          <a:p>
            <a:pPr marL="137160" indent="0" algn="l" rtl="0">
              <a:buNone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A slot weld joins the surface of a piece of material to another piece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through an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elongated hole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 marL="137160" indent="0" algn="l" rtl="0"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The hole can be open at one end and can be partially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or completely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filled with weld material. In the Model Tree, solid slot welds are</a:t>
            </a:r>
          </a:p>
          <a:p>
            <a:pPr marL="137160" indent="0" algn="l" rtl="0">
              <a:buNone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represented by , light slot welds are represented by , and surface slot welds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are represented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by</a:t>
            </a:r>
            <a:endParaRPr lang="fa-I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fa-I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4958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3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fa-IR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معنی: ذوب</a:t>
            </a:r>
          </a:p>
          <a:p>
            <a:pPr marL="137160" indent="0" algn="l" rtl="0">
              <a:buNone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Fusion, or synthesis, is the process of combining two or more distinct entities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into a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new whole.</a:t>
            </a:r>
            <a:endParaRPr lang="fa-I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9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63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Backhand welding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buNone/>
            </a:pPr>
            <a:r>
              <a:rPr lang="fa-IR" sz="34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معنی: جوشکاری پشتی</a:t>
            </a:r>
          </a:p>
          <a:p>
            <a:pPr marL="0" indent="0" algn="l" rtl="0">
              <a:buNone/>
            </a:pP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Backhand welding is a welding technique in which the worker welds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objects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from left to right. Also known as pull welding, it involves applying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torch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before the rod itself. 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Although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there are exceptions, backhand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welding is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typically included to about a 15-degree angle on the worker’s right side.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worker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is then able to add the filler metal from his left side.</a:t>
            </a:r>
            <a:endParaRPr lang="fa-IR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962" y="2948781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01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44562"/>
          </a:xfrm>
        </p:spPr>
        <p:txBody>
          <a:bodyPr/>
          <a:lstStyle/>
          <a:p>
            <a:r>
              <a:rPr lang="en-US" dirty="0" smtClean="0"/>
              <a:t>Brazing </a:t>
            </a:r>
            <a:endParaRPr lang="fa-I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58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r">
              <a:buNone/>
            </a:pPr>
            <a:r>
              <a:rPr lang="fa-IR" sz="3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معنی: لحیم </a:t>
            </a:r>
            <a:r>
              <a:rPr lang="fa-IR" sz="3600" b="1" u="sng" dirty="0">
                <a:ln w="50800"/>
                <a:solidFill>
                  <a:schemeClr val="bg1">
                    <a:shade val="50000"/>
                  </a:schemeClr>
                </a:solidFill>
              </a:rPr>
              <a:t>کاری</a:t>
            </a:r>
          </a:p>
          <a:p>
            <a:pPr marL="137160" indent="0" algn="l" rtl="0">
              <a:buNone/>
            </a:pP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Brazing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, process for joining two pieces of metal that involves the application </a:t>
            </a: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of heat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and the addition of a filler metal. </a:t>
            </a:r>
            <a:endParaRPr lang="en-US" sz="29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This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filler metal, which has a lower </a:t>
            </a: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melting point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than the metals to be joined, is either pre-placed or fed into the joint as </a:t>
            </a: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parts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are heated. </a:t>
            </a:r>
            <a:endParaRPr lang="en-US" sz="29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brazing parts with small clearances, the filler is able to </a:t>
            </a: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flow into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the joint by capillary action. The temperature of the molten filler used </a:t>
            </a: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for brazing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exceeds 800° F (430° C). </a:t>
            </a:r>
            <a:endParaRPr lang="en-US" sz="29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a related process called soldering, the </a:t>
            </a: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filler metal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remains below that temperature. Brazed joints are usually stronger </a:t>
            </a:r>
            <a:r>
              <a:rPr lang="en-US" sz="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than soldered </a:t>
            </a:r>
            <a:r>
              <a:rPr lang="en-US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joints</a:t>
            </a:r>
            <a:endParaRPr lang="fa-IR" sz="29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520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Carbon ARC cutting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257800"/>
          </a:xfrm>
        </p:spPr>
        <p:txBody>
          <a:bodyPr>
            <a:normAutofit fontScale="2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96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معنی: برش قوس کربنی </a:t>
            </a:r>
            <a:endParaRPr lang="fa-IR" sz="11200" b="1" u="sng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Air carbon arc cutting, also referred to as metal arc gouging, and 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previously as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air arc cutting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is an arc cutting process where metal is cut and melted 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by the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heat of a carbon arc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</a:p>
          <a:p>
            <a:pPr marL="137160" indent="0" algn="l" rtl="0">
              <a:buNone/>
            </a:pP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Molten metal is then removed by a blast of air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 marL="137160" indent="0" algn="l" rtl="0">
              <a:buNone/>
            </a:pP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It employs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a consumable carbon or graphite electrode to melt the material, which 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is then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blown away by an air jet.</a:t>
            </a:r>
          </a:p>
          <a:p>
            <a:pPr marL="137160" indent="0" algn="l" rtl="0">
              <a:buNone/>
            </a:pP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This process is useful for cutting a variety of materials, but it is most often used</a:t>
            </a:r>
          </a:p>
          <a:p>
            <a:pPr marL="137160" indent="0" algn="l" rtl="0">
              <a:buNone/>
            </a:pP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for cutting and gouging aluminum, copper, iron, magnesium, and carbon 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and stainless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steel. Because the metal is blown away by the air jet, it does not need 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to be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oxidized. </a:t>
            </a:r>
            <a:endParaRPr lang="en-US" sz="6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This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process differs from plasma cutting operations because in air</a:t>
            </a:r>
          </a:p>
          <a:p>
            <a:pPr marL="137160" indent="0" algn="l" rtl="0">
              <a:buNone/>
            </a:pP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carbon cutting an open, </a:t>
            </a:r>
            <a:r>
              <a:rPr lang="en-US" sz="6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unconstricted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arc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is used, and the arc operates </a:t>
            </a:r>
            <a:r>
              <a:rPr lang="en-US" sz="6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separately from </a:t>
            </a:r>
            <a:r>
              <a:rPr lang="en-US" sz="6400" b="1" dirty="0">
                <a:ln w="50800"/>
                <a:solidFill>
                  <a:schemeClr val="bg1">
                    <a:shade val="50000"/>
                  </a:schemeClr>
                </a:solidFill>
              </a:rPr>
              <a:t>the air jet.</a:t>
            </a:r>
            <a:endParaRPr lang="fa-IR" sz="6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6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15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welding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fa-IR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معنی: جوشکاری سرد</a:t>
            </a:r>
          </a:p>
          <a:p>
            <a:pPr marL="137160" indent="0" algn="l" rtl="0">
              <a:buNone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Cold welding or contact welding is a solid-state welding process in which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joining takes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place without fusion or heating at the interface of the two parts to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be welded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Unlike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in fusion welding, no liquid or molten phase is present in the joint.</a:t>
            </a:r>
            <a:endParaRPr lang="fa-I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9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joint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fa-IR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معنی: اتصال لبه</a:t>
            </a:r>
          </a:p>
          <a:p>
            <a:pPr marL="137160" indent="0" algn="l" rtl="0">
              <a:buNone/>
            </a:pP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Edge joints are a type of welded joint where two members are joined along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their edges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. These joints are commonly used when the members need to be joined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 a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linear configuration. </a:t>
            </a: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There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are several types of edge joints, each with its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own characteristics 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</a:rPr>
              <a:t>and applications.</a:t>
            </a:r>
            <a:endParaRPr lang="fa-I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7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99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 shield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2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fa-IR" sz="112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معنی: محافظ صورت</a:t>
            </a:r>
          </a:p>
          <a:p>
            <a:pPr marL="137160" indent="0" algn="l" rtl="0">
              <a:buNone/>
            </a:pPr>
            <a:r>
              <a:rPr lang="en-US" sz="8000" b="1" dirty="0">
                <a:ln w="50800"/>
                <a:solidFill>
                  <a:schemeClr val="bg1">
                    <a:shade val="50000"/>
                  </a:schemeClr>
                </a:solidFill>
              </a:rPr>
              <a:t>A face shield, an item of personal protective equipment (PPE), aims to</a:t>
            </a:r>
          </a:p>
          <a:p>
            <a:pPr marL="137160" indent="0" algn="l" rtl="0">
              <a:buNone/>
            </a:pPr>
            <a:r>
              <a:rPr lang="en-US" sz="8000" b="1" dirty="0">
                <a:ln w="50800"/>
                <a:solidFill>
                  <a:schemeClr val="bg1">
                    <a:shade val="50000"/>
                  </a:schemeClr>
                </a:solidFill>
              </a:rPr>
              <a:t>protect the wearer's entire face (or part of it) from hazards such as flying</a:t>
            </a:r>
          </a:p>
          <a:p>
            <a:pPr marL="137160" indent="0" algn="l" rtl="0">
              <a:buNone/>
            </a:pPr>
            <a:r>
              <a:rPr lang="en-US" sz="8000" b="1" dirty="0">
                <a:ln w="50800"/>
                <a:solidFill>
                  <a:schemeClr val="bg1">
                    <a:shade val="50000"/>
                  </a:schemeClr>
                </a:solidFill>
              </a:rPr>
              <a:t>objects and road debris, chemical splashes (in laboratories or in industry), or</a:t>
            </a:r>
          </a:p>
          <a:p>
            <a:pPr marL="137160" indent="0" algn="l" rtl="0">
              <a:buNone/>
            </a:pPr>
            <a:r>
              <a:rPr lang="en-US" sz="8000" b="1" dirty="0">
                <a:ln w="50800"/>
                <a:solidFill>
                  <a:schemeClr val="bg1">
                    <a:shade val="50000"/>
                  </a:schemeClr>
                </a:solidFill>
              </a:rPr>
              <a:t>potentially infectious materials (in medical and laboratory environments).</a:t>
            </a:r>
          </a:p>
          <a:p>
            <a:pPr marL="137160" indent="0" algn="l" rtl="0">
              <a:buNone/>
            </a:pPr>
            <a:r>
              <a:rPr lang="en-US" sz="8000" b="1" dirty="0">
                <a:ln w="50800"/>
                <a:solidFill>
                  <a:schemeClr val="bg1">
                    <a:shade val="50000"/>
                  </a:schemeClr>
                </a:solidFill>
              </a:rPr>
              <a:t>Depending on the type used, a face shield may protect its wearer from a physical</a:t>
            </a:r>
          </a:p>
          <a:p>
            <a:pPr marL="137160" indent="0" algn="l" rtl="0">
              <a:buNone/>
            </a:pPr>
            <a:r>
              <a:rPr lang="en-US" sz="8000" b="1" dirty="0">
                <a:ln w="50800"/>
                <a:solidFill>
                  <a:schemeClr val="bg1">
                    <a:shade val="50000"/>
                  </a:schemeClr>
                </a:solidFill>
              </a:rPr>
              <a:t>hazard, chemical splashes, or biological hazards</a:t>
            </a:r>
            <a:endParaRPr lang="fa-IR" sz="8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0"/>
            <a:ext cx="4191000" cy="455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3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Fillet weld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525963"/>
          </a:xfrm>
        </p:spPr>
        <p:txBody>
          <a:bodyPr>
            <a:normAutofit fontScale="3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r">
              <a:buNone/>
            </a:pPr>
            <a:r>
              <a:rPr lang="fa-IR" sz="8000" b="1" u="sng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معنی: فیله جوش</a:t>
            </a:r>
          </a:p>
          <a:p>
            <a:pPr marL="137160" indent="0" algn="l" rtl="0">
              <a:buNone/>
            </a:pPr>
            <a:r>
              <a:rPr lang="en-US" sz="5500" dirty="0">
                <a:ln w="50800"/>
                <a:solidFill>
                  <a:schemeClr val="bg1">
                    <a:shade val="50000"/>
                  </a:schemeClr>
                </a:solidFill>
              </a:rPr>
              <a:t>Fillet welding refers to the process of joining two pieces of metal together </a:t>
            </a:r>
            <a:r>
              <a:rPr lang="en-US" sz="55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when they </a:t>
            </a:r>
            <a:r>
              <a:rPr lang="en-US" sz="5500" dirty="0">
                <a:ln w="50800"/>
                <a:solidFill>
                  <a:schemeClr val="bg1">
                    <a:shade val="50000"/>
                  </a:schemeClr>
                </a:solidFill>
              </a:rPr>
              <a:t>are perpendicular or at an angle. </a:t>
            </a:r>
            <a:endParaRPr lang="en-US" sz="55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sz="55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These </a:t>
            </a:r>
            <a:r>
              <a:rPr lang="en-US" sz="5500" dirty="0">
                <a:ln w="50800"/>
                <a:solidFill>
                  <a:schemeClr val="bg1">
                    <a:shade val="50000"/>
                  </a:schemeClr>
                </a:solidFill>
              </a:rPr>
              <a:t>welds are commonly referred to </a:t>
            </a:r>
            <a:r>
              <a:rPr lang="en-US" sz="55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as tee </a:t>
            </a:r>
            <a:r>
              <a:rPr lang="en-US" sz="5500" dirty="0">
                <a:ln w="50800"/>
                <a:solidFill>
                  <a:schemeClr val="bg1">
                    <a:shade val="50000"/>
                  </a:schemeClr>
                </a:solidFill>
              </a:rPr>
              <a:t>joints, which are two pieces of metal perpendicular to each other, or lap </a:t>
            </a:r>
            <a:r>
              <a:rPr lang="en-US" sz="55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joints, which </a:t>
            </a:r>
            <a:r>
              <a:rPr lang="en-US" sz="5500" dirty="0">
                <a:ln w="50800"/>
                <a:solidFill>
                  <a:schemeClr val="bg1">
                    <a:shade val="50000"/>
                  </a:schemeClr>
                </a:solidFill>
              </a:rPr>
              <a:t>are two pieces of metal that overlap and are welded at the edges. </a:t>
            </a:r>
            <a:endParaRPr lang="en-US" sz="55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sz="55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weld is </a:t>
            </a:r>
            <a:r>
              <a:rPr lang="en-US" sz="5500" dirty="0">
                <a:ln w="50800"/>
                <a:solidFill>
                  <a:schemeClr val="bg1">
                    <a:shade val="50000"/>
                  </a:schemeClr>
                </a:solidFill>
              </a:rPr>
              <a:t>triangular in shape and may have a concave, flat or convex surface </a:t>
            </a:r>
            <a:r>
              <a:rPr lang="en-US" sz="55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depending on </a:t>
            </a:r>
            <a:r>
              <a:rPr lang="en-US" sz="5500" dirty="0">
                <a:ln w="50800"/>
                <a:solidFill>
                  <a:schemeClr val="bg1">
                    <a:shade val="50000"/>
                  </a:schemeClr>
                </a:solidFill>
              </a:rPr>
              <a:t>the welder's technique. Welders use fillet welds when connecting flanges </a:t>
            </a:r>
            <a:r>
              <a:rPr lang="en-US" sz="55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to pipes </a:t>
            </a:r>
            <a:r>
              <a:rPr lang="en-US" sz="5500" dirty="0">
                <a:ln w="50800"/>
                <a:solidFill>
                  <a:schemeClr val="bg1">
                    <a:shade val="50000"/>
                  </a:schemeClr>
                </a:solidFill>
              </a:rPr>
              <a:t>and welding cross sections of infrastructure, and when bolts are not </a:t>
            </a:r>
            <a:r>
              <a:rPr lang="en-US" sz="55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strong enough </a:t>
            </a:r>
            <a:r>
              <a:rPr lang="en-US" sz="5500" dirty="0">
                <a:ln w="50800"/>
                <a:solidFill>
                  <a:schemeClr val="bg1">
                    <a:shade val="50000"/>
                  </a:schemeClr>
                </a:solidFill>
              </a:rPr>
              <a:t>and will wear off easily</a:t>
            </a:r>
            <a:endParaRPr lang="fa-IR" sz="55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08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 welding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4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fa-IR" sz="51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معنی: جوشکاری فورج</a:t>
            </a:r>
          </a:p>
          <a:p>
            <a:pPr marL="137160" indent="0" algn="l" rtl="0">
              <a:buNone/>
            </a:pP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Rather than heating the materials until they become a molten metal, the 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heat causes 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plastic deformation at the weld surfaces before they are pushed 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together to 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create a metallic bond between the atoms in the metals. 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Forge 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welding 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is an 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ancient and versatile process of joining that has been a staple of 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traditional blacksmithing 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for centuries. 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l" rtl="0">
              <a:buNone/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Able 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to join both similar and dissimilar 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metals, the 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manual process has been largely superseded by electrical and gas 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welding methods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, although automated forge welding is still a common process 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 manufacturing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fa-IR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1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893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به نام خدا </vt:lpstr>
      <vt:lpstr>Backhand welding </vt:lpstr>
      <vt:lpstr>Brazing </vt:lpstr>
      <vt:lpstr>Carbon ARC cutting</vt:lpstr>
      <vt:lpstr>Cold welding </vt:lpstr>
      <vt:lpstr>Edge joint </vt:lpstr>
      <vt:lpstr>Face shield</vt:lpstr>
      <vt:lpstr>Fillet weld </vt:lpstr>
      <vt:lpstr>Forge welding </vt:lpstr>
      <vt:lpstr>Slot welds </vt:lpstr>
      <vt:lpstr>Fusion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ComputerBartar.ir</dc:creator>
  <cp:lastModifiedBy>MRT Pack 30 DVDs</cp:lastModifiedBy>
  <cp:revision>19</cp:revision>
  <dcterms:created xsi:type="dcterms:W3CDTF">2006-08-16T00:00:00Z</dcterms:created>
  <dcterms:modified xsi:type="dcterms:W3CDTF">2024-03-08T14:51:20Z</dcterms:modified>
</cp:coreProperties>
</file>