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8" r:id="rId3"/>
    <p:sldId id="259" r:id="rId4"/>
    <p:sldId id="257" r:id="rId5"/>
    <p:sldId id="260" r:id="rId6"/>
    <p:sldId id="261" r:id="rId7"/>
    <p:sldId id="262" r:id="rId8"/>
    <p:sldId id="263" r:id="rId9"/>
    <p:sldId id="264" r:id="rId10"/>
    <p:sldId id="265" r:id="rId11"/>
    <p:sldId id="266" r:id="rId12"/>
    <p:sldId id="267" r:id="rId13"/>
    <p:sldId id="268" r:id="rId14"/>
    <p:sldId id="270" r:id="rId15"/>
  </p:sldIdLst>
  <p:sldSz cx="18288000" cy="10287000"/>
  <p:notesSz cx="6858000" cy="9144000"/>
  <p:embeddedFontLst>
    <p:embeddedFont>
      <p:font typeface="Poppins Ultra-Bold" panose="020B0604020202020204" charset="0"/>
      <p:regular r:id="rId16"/>
    </p:embeddedFont>
    <p:embeddedFont>
      <p:font typeface="Roboto" panose="02000000000000000000" pitchFamily="2" charset="0"/>
      <p:regular r:id="rId17"/>
      <p:bold r:id="rId18"/>
      <p:italic r:id="rId19"/>
      <p:boldItalic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61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p:scale>
          <a:sx n="36" d="100"/>
          <a:sy n="36" d="100"/>
        </p:scale>
        <p:origin x="1762" y="5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6" Type="http://schemas.microsoft.com/office/2007/relationships/hdphoto" Target="../media/hdphoto8.wdp"/><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31.png"/><Relationship Id="rId3" Type="http://schemas.openxmlformats.org/officeDocument/2006/relationships/image" Target="../media/image6.svg"/><Relationship Id="rId7" Type="http://schemas.openxmlformats.org/officeDocument/2006/relationships/image" Target="../media/image2.svg"/><Relationship Id="rId12" Type="http://schemas.openxmlformats.org/officeDocument/2006/relationships/image" Target="../media/image3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png"/><Relationship Id="rId11" Type="http://schemas.microsoft.com/office/2007/relationships/hdphoto" Target="../media/hdphoto9.wdp"/><Relationship Id="rId5" Type="http://schemas.openxmlformats.org/officeDocument/2006/relationships/image" Target="../media/image28.svg"/><Relationship Id="rId10" Type="http://schemas.openxmlformats.org/officeDocument/2006/relationships/image" Target="../media/image29.png"/><Relationship Id="rId4" Type="http://schemas.openxmlformats.org/officeDocument/2006/relationships/image" Target="../media/image27.png"/><Relationship Id="rId9" Type="http://schemas.openxmlformats.org/officeDocument/2006/relationships/image" Target="../media/image4.svg"/></Relationships>
</file>

<file path=ppt/slides/_rels/slide13.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33.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4.sv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35.svg"/><Relationship Id="rId7" Type="http://schemas.openxmlformats.org/officeDocument/2006/relationships/image" Target="../media/image37.sv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6.sv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4.sv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2.svg"/><Relationship Id="rId4" Type="http://schemas.openxmlformats.org/officeDocument/2006/relationships/image" Target="../media/image11.png"/><Relationship Id="rId9"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png"/><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6.svg"/><Relationship Id="rId7" Type="http://schemas.microsoft.com/office/2007/relationships/hdphoto" Target="../media/hdphoto6.wdp"/><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9.png"/><Relationship Id="rId5" Type="http://schemas.microsoft.com/office/2007/relationships/hdphoto" Target="../media/hdphoto5.wdp"/><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2.svg"/><Relationship Id="rId10" Type="http://schemas.openxmlformats.org/officeDocument/2006/relationships/image" Target="../media/image21.png"/><Relationship Id="rId4" Type="http://schemas.openxmlformats.org/officeDocument/2006/relationships/image" Target="../media/image11.png"/><Relationship Id="rId9" Type="http://schemas.microsoft.com/office/2007/relationships/hdphoto" Target="../media/hdphoto7.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CFCFC"/>
        </a:solidFill>
        <a:effectLst/>
      </p:bgPr>
    </p:bg>
    <p:spTree>
      <p:nvGrpSpPr>
        <p:cNvPr id="1" name=""/>
        <p:cNvGrpSpPr/>
        <p:nvPr/>
      </p:nvGrpSpPr>
      <p:grpSpPr>
        <a:xfrm>
          <a:off x="0" y="0"/>
          <a:ext cx="0" cy="0"/>
          <a:chOff x="0" y="0"/>
          <a:chExt cx="0" cy="0"/>
        </a:xfrm>
      </p:grpSpPr>
      <p:sp>
        <p:nvSpPr>
          <p:cNvPr id="2" name="Freeform 2"/>
          <p:cNvSpPr/>
          <p:nvPr/>
        </p:nvSpPr>
        <p:spPr>
          <a:xfrm rot="5400000">
            <a:off x="12801600" y="3314700"/>
            <a:ext cx="7315200" cy="3657600"/>
          </a:xfrm>
          <a:custGeom>
            <a:avLst/>
            <a:gdLst/>
            <a:ahLst/>
            <a:cxnLst/>
            <a:rect l="l" t="t" r="r" b="b"/>
            <a:pathLst>
              <a:path w="7315200" h="3657600">
                <a:moveTo>
                  <a:pt x="0" y="0"/>
                </a:moveTo>
                <a:lnTo>
                  <a:pt x="7315200" y="0"/>
                </a:lnTo>
                <a:lnTo>
                  <a:pt x="7315200" y="3657600"/>
                </a:lnTo>
                <a:lnTo>
                  <a:pt x="0" y="36576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914400" y="437516"/>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4" name="Freeform 4"/>
          <p:cNvSpPr/>
          <p:nvPr/>
        </p:nvSpPr>
        <p:spPr>
          <a:xfrm flipH="1">
            <a:off x="0" y="6172200"/>
            <a:ext cx="4114800" cy="4114800"/>
          </a:xfrm>
          <a:custGeom>
            <a:avLst/>
            <a:gdLst/>
            <a:ahLst/>
            <a:cxnLst/>
            <a:rect l="l" t="t" r="r" b="b"/>
            <a:pathLst>
              <a:path w="4114800" h="4114800">
                <a:moveTo>
                  <a:pt x="4114800" y="0"/>
                </a:moveTo>
                <a:lnTo>
                  <a:pt x="0" y="0"/>
                </a:lnTo>
                <a:lnTo>
                  <a:pt x="0" y="4114800"/>
                </a:lnTo>
                <a:lnTo>
                  <a:pt x="4114800" y="4114800"/>
                </a:lnTo>
                <a:lnTo>
                  <a:pt x="411480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TextBox 5"/>
          <p:cNvSpPr txBox="1"/>
          <p:nvPr/>
        </p:nvSpPr>
        <p:spPr>
          <a:xfrm>
            <a:off x="3397018" y="867646"/>
            <a:ext cx="11464468" cy="4228081"/>
          </a:xfrm>
          <a:prstGeom prst="rect">
            <a:avLst/>
          </a:prstGeom>
        </p:spPr>
        <p:txBody>
          <a:bodyPr lIns="0" tIns="0" rIns="0" bIns="0" rtlCol="0" anchor="t">
            <a:spAutoFit/>
          </a:bodyPr>
          <a:lstStyle/>
          <a:p>
            <a:pPr algn="ctr">
              <a:lnSpc>
                <a:spcPts val="18199"/>
              </a:lnSpc>
            </a:pPr>
            <a:r>
              <a:rPr lang="en-US" sz="4000" dirty="0">
                <a:solidFill>
                  <a:srgbClr val="1C1C1C"/>
                </a:solidFill>
                <a:latin typeface="Poppins Ultra-Bold"/>
              </a:rPr>
              <a:t>Project 1</a:t>
            </a:r>
          </a:p>
          <a:p>
            <a:pPr algn="ctr">
              <a:lnSpc>
                <a:spcPts val="18199"/>
              </a:lnSpc>
            </a:pPr>
            <a:r>
              <a:rPr lang="en-US" sz="4000" dirty="0">
                <a:solidFill>
                  <a:srgbClr val="1C1C1C"/>
                </a:solidFill>
                <a:latin typeface="Poppins Ultra-Bold"/>
              </a:rPr>
              <a:t>10 words from tl1 file</a:t>
            </a:r>
          </a:p>
        </p:txBody>
      </p:sp>
      <p:sp>
        <p:nvSpPr>
          <p:cNvPr id="8" name="TextBox 7">
            <a:extLst>
              <a:ext uri="{FF2B5EF4-FFF2-40B4-BE49-F238E27FC236}">
                <a16:creationId xmlns:a16="http://schemas.microsoft.com/office/drawing/2014/main" id="{21632BEC-0CC6-C94A-8150-42B596A1FDD9}"/>
              </a:ext>
            </a:extLst>
          </p:cNvPr>
          <p:cNvSpPr txBox="1"/>
          <p:nvPr/>
        </p:nvSpPr>
        <p:spPr>
          <a:xfrm>
            <a:off x="5753100" y="7123740"/>
            <a:ext cx="6781800" cy="1200329"/>
          </a:xfrm>
          <a:prstGeom prst="rect">
            <a:avLst/>
          </a:prstGeom>
          <a:noFill/>
        </p:spPr>
        <p:txBody>
          <a:bodyPr wrap="square" rtlCol="0">
            <a:spAutoFit/>
          </a:bodyPr>
          <a:lstStyle/>
          <a:p>
            <a:pPr algn="ctr"/>
            <a:r>
              <a:rPr lang="en-US" sz="3600" dirty="0"/>
              <a:t>Presented by: mahan </a:t>
            </a:r>
            <a:r>
              <a:rPr lang="en-US" sz="3600" dirty="0" err="1"/>
              <a:t>karim</a:t>
            </a:r>
            <a:r>
              <a:rPr lang="en-US" sz="3600" dirty="0"/>
              <a:t> </a:t>
            </a:r>
            <a:r>
              <a:rPr lang="en-US" sz="3600" dirty="0" err="1"/>
              <a:t>khani</a:t>
            </a:r>
            <a:endParaRPr lang="en-US" sz="3600" dirty="0"/>
          </a:p>
          <a:p>
            <a:pPr algn="ctr"/>
            <a:r>
              <a:rPr lang="en-US" sz="3600" dirty="0"/>
              <a:t>Master: </a:t>
            </a:r>
            <a:r>
              <a:rPr lang="en-US" sz="3600" dirty="0" err="1"/>
              <a:t>Dr.maysam</a:t>
            </a:r>
            <a:r>
              <a:rPr lang="en-US" sz="3600" dirty="0"/>
              <a:t> </a:t>
            </a:r>
            <a:r>
              <a:rPr lang="en-US" sz="3600" dirty="0" err="1"/>
              <a:t>saidi</a:t>
            </a:r>
            <a:endParaRPr lang="en-US" sz="3600" dirty="0"/>
          </a:p>
        </p:txBody>
      </p:sp>
      <p:sp>
        <p:nvSpPr>
          <p:cNvPr id="9" name="TextBox 8">
            <a:extLst>
              <a:ext uri="{FF2B5EF4-FFF2-40B4-BE49-F238E27FC236}">
                <a16:creationId xmlns:a16="http://schemas.microsoft.com/office/drawing/2014/main" id="{D13402DB-FF3F-D70A-0593-ACBA261847F7}"/>
              </a:ext>
            </a:extLst>
          </p:cNvPr>
          <p:cNvSpPr txBox="1"/>
          <p:nvPr/>
        </p:nvSpPr>
        <p:spPr>
          <a:xfrm>
            <a:off x="6614652" y="8834579"/>
            <a:ext cx="5029200" cy="584775"/>
          </a:xfrm>
          <a:prstGeom prst="rect">
            <a:avLst/>
          </a:prstGeom>
          <a:noFill/>
        </p:spPr>
        <p:txBody>
          <a:bodyPr wrap="square" rtlCol="0">
            <a:spAutoFit/>
          </a:bodyPr>
          <a:lstStyle/>
          <a:p>
            <a:pPr algn="ctr"/>
            <a:r>
              <a:rPr lang="en-US" sz="3200" dirty="0"/>
              <a:t>Razi university     24 </a:t>
            </a:r>
            <a:r>
              <a:rPr lang="en-US" sz="3200" dirty="0" err="1"/>
              <a:t>esfand</a:t>
            </a:r>
            <a:endParaRPr lang="en-US" sz="3200" dirty="0"/>
          </a:p>
        </p:txBody>
      </p:sp>
      <p:cxnSp>
        <p:nvCxnSpPr>
          <p:cNvPr id="15" name="Straight Connector 14">
            <a:extLst>
              <a:ext uri="{FF2B5EF4-FFF2-40B4-BE49-F238E27FC236}">
                <a16:creationId xmlns:a16="http://schemas.microsoft.com/office/drawing/2014/main" id="{A01AD841-78A1-8C77-9224-E2EE16F67CC9}"/>
              </a:ext>
            </a:extLst>
          </p:cNvPr>
          <p:cNvCxnSpPr/>
          <p:nvPr/>
        </p:nvCxnSpPr>
        <p:spPr>
          <a:xfrm>
            <a:off x="9525000" y="8834579"/>
            <a:ext cx="0" cy="584775"/>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fade">
                                      <p:cBhvr>
                                        <p:cTn id="13" dur="1000"/>
                                        <p:tgtEl>
                                          <p:spTgt spid="5">
                                            <p:txEl>
                                              <p:pRg st="1" end="1"/>
                                            </p:txEl>
                                          </p:spTgt>
                                        </p:tgtEl>
                                      </p:cBhvr>
                                    </p:animEffect>
                                    <p:anim calcmode="lin" valueType="num">
                                      <p:cBhvr>
                                        <p:cTn id="14"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fade">
                                      <p:cBhvr>
                                        <p:cTn id="19" dur="750"/>
                                        <p:tgtEl>
                                          <p:spTgt spid="8">
                                            <p:txEl>
                                              <p:pRg st="0" end="0"/>
                                            </p:txEl>
                                          </p:spTgt>
                                        </p:tgtEl>
                                      </p:cBhvr>
                                    </p:animEffect>
                                    <p:anim calcmode="lin" valueType="num">
                                      <p:cBhvr>
                                        <p:cTn id="20" dur="75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1" dur="75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par>
                          <p:cTn id="22" fill="hold">
                            <p:stCondLst>
                              <p:cond delay="2750"/>
                            </p:stCondLst>
                            <p:childTnLst>
                              <p:par>
                                <p:cTn id="23" presetID="42" presetClass="entr" presetSubtype="0" fill="hold" nodeType="afterEffect">
                                  <p:stCondLst>
                                    <p:cond delay="0"/>
                                  </p:stCondLst>
                                  <p:childTnLst>
                                    <p:set>
                                      <p:cBhvr>
                                        <p:cTn id="24" dur="1" fill="hold">
                                          <p:stCondLst>
                                            <p:cond delay="0"/>
                                          </p:stCondLst>
                                        </p:cTn>
                                        <p:tgtEl>
                                          <p:spTgt spid="8">
                                            <p:txEl>
                                              <p:pRg st="1" end="1"/>
                                            </p:txEl>
                                          </p:spTgt>
                                        </p:tgtEl>
                                        <p:attrNameLst>
                                          <p:attrName>style.visibility</p:attrName>
                                        </p:attrNameLst>
                                      </p:cBhvr>
                                      <p:to>
                                        <p:strVal val="visible"/>
                                      </p:to>
                                    </p:set>
                                    <p:animEffect transition="in" filter="fade">
                                      <p:cBhvr>
                                        <p:cTn id="25" dur="750"/>
                                        <p:tgtEl>
                                          <p:spTgt spid="8">
                                            <p:txEl>
                                              <p:pRg st="1" end="1"/>
                                            </p:txEl>
                                          </p:spTgt>
                                        </p:tgtEl>
                                      </p:cBhvr>
                                    </p:animEffect>
                                    <p:anim calcmode="lin" valueType="num">
                                      <p:cBhvr>
                                        <p:cTn id="26" dur="75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27" dur="75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CFCFC"/>
        </a:solidFill>
        <a:effectLst/>
      </p:bgPr>
    </p:bg>
    <p:spTree>
      <p:nvGrpSpPr>
        <p:cNvPr id="1" name=""/>
        <p:cNvGrpSpPr/>
        <p:nvPr/>
      </p:nvGrpSpPr>
      <p:grpSpPr>
        <a:xfrm>
          <a:off x="0" y="0"/>
          <a:ext cx="0" cy="0"/>
          <a:chOff x="0" y="0"/>
          <a:chExt cx="0" cy="0"/>
        </a:xfrm>
      </p:grpSpPr>
      <p:sp>
        <p:nvSpPr>
          <p:cNvPr id="2" name="Freeform 2"/>
          <p:cNvSpPr/>
          <p:nvPr/>
        </p:nvSpPr>
        <p:spPr>
          <a:xfrm flipH="1" flipV="1">
            <a:off x="-1" y="0"/>
            <a:ext cx="1914161" cy="2324100"/>
          </a:xfrm>
          <a:custGeom>
            <a:avLst/>
            <a:gdLst/>
            <a:ahLst/>
            <a:cxnLst/>
            <a:rect l="l" t="t" r="r" b="b"/>
            <a:pathLst>
              <a:path w="2769935" h="2769935">
                <a:moveTo>
                  <a:pt x="2769935" y="2769935"/>
                </a:moveTo>
                <a:lnTo>
                  <a:pt x="0" y="2769935"/>
                </a:lnTo>
                <a:lnTo>
                  <a:pt x="0" y="0"/>
                </a:lnTo>
                <a:lnTo>
                  <a:pt x="2769935" y="0"/>
                </a:lnTo>
                <a:lnTo>
                  <a:pt x="2769935" y="2769935"/>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7" name="Group 7"/>
          <p:cNvGrpSpPr/>
          <p:nvPr/>
        </p:nvGrpSpPr>
        <p:grpSpPr>
          <a:xfrm>
            <a:off x="15577835" y="271272"/>
            <a:ext cx="2295725" cy="4991352"/>
            <a:chOff x="0" y="0"/>
            <a:chExt cx="604635" cy="1314595"/>
          </a:xfrm>
        </p:grpSpPr>
        <p:sp>
          <p:nvSpPr>
            <p:cNvPr id="8" name="Freeform 8"/>
            <p:cNvSpPr/>
            <p:nvPr/>
          </p:nvSpPr>
          <p:spPr>
            <a:xfrm>
              <a:off x="0" y="0"/>
              <a:ext cx="604635" cy="1314595"/>
            </a:xfrm>
            <a:custGeom>
              <a:avLst/>
              <a:gdLst/>
              <a:ahLst/>
              <a:cxnLst/>
              <a:rect l="l" t="t" r="r" b="b"/>
              <a:pathLst>
                <a:path w="604635" h="1314595">
                  <a:moveTo>
                    <a:pt x="118031" y="0"/>
                  </a:moveTo>
                  <a:lnTo>
                    <a:pt x="486604" y="0"/>
                  </a:lnTo>
                  <a:cubicBezTo>
                    <a:pt x="551791" y="0"/>
                    <a:pt x="604635" y="52844"/>
                    <a:pt x="604635" y="118031"/>
                  </a:cubicBezTo>
                  <a:lnTo>
                    <a:pt x="604635" y="1196563"/>
                  </a:lnTo>
                  <a:cubicBezTo>
                    <a:pt x="604635" y="1227867"/>
                    <a:pt x="592200" y="1257889"/>
                    <a:pt x="570065" y="1280024"/>
                  </a:cubicBezTo>
                  <a:cubicBezTo>
                    <a:pt x="547930" y="1302159"/>
                    <a:pt x="517908" y="1314595"/>
                    <a:pt x="486604" y="1314595"/>
                  </a:cubicBezTo>
                  <a:lnTo>
                    <a:pt x="118031" y="1314595"/>
                  </a:lnTo>
                  <a:cubicBezTo>
                    <a:pt x="86727" y="1314595"/>
                    <a:pt x="56706" y="1302159"/>
                    <a:pt x="34571" y="1280024"/>
                  </a:cubicBezTo>
                  <a:cubicBezTo>
                    <a:pt x="12435" y="1257889"/>
                    <a:pt x="0" y="1227867"/>
                    <a:pt x="0" y="1196563"/>
                  </a:cubicBezTo>
                  <a:lnTo>
                    <a:pt x="0" y="118031"/>
                  </a:lnTo>
                  <a:cubicBezTo>
                    <a:pt x="0" y="86727"/>
                    <a:pt x="12435" y="56706"/>
                    <a:pt x="34571" y="34571"/>
                  </a:cubicBezTo>
                  <a:cubicBezTo>
                    <a:pt x="56706" y="12435"/>
                    <a:pt x="86727" y="0"/>
                    <a:pt x="118031" y="0"/>
                  </a:cubicBezTo>
                  <a:close/>
                </a:path>
              </a:pathLst>
            </a:custGeom>
            <a:solidFill>
              <a:srgbClr val="FFC619"/>
            </a:solidFill>
          </p:spPr>
        </p:sp>
        <p:sp>
          <p:nvSpPr>
            <p:cNvPr id="9" name="TextBox 9"/>
            <p:cNvSpPr txBox="1"/>
            <p:nvPr/>
          </p:nvSpPr>
          <p:spPr>
            <a:xfrm>
              <a:off x="0" y="-57150"/>
              <a:ext cx="604635" cy="1371745"/>
            </a:xfrm>
            <a:prstGeom prst="rect">
              <a:avLst/>
            </a:prstGeom>
          </p:spPr>
          <p:txBody>
            <a:bodyPr lIns="50800" tIns="50800" rIns="50800" bIns="50800" rtlCol="0" anchor="ctr"/>
            <a:lstStyle/>
            <a:p>
              <a:pPr algn="ctr">
                <a:lnSpc>
                  <a:spcPts val="2659"/>
                </a:lnSpc>
              </a:pPr>
              <a:endParaRPr/>
            </a:p>
          </p:txBody>
        </p:sp>
      </p:grpSp>
      <p:sp>
        <p:nvSpPr>
          <p:cNvPr id="14" name="TextBox 14"/>
          <p:cNvSpPr txBox="1"/>
          <p:nvPr/>
        </p:nvSpPr>
        <p:spPr>
          <a:xfrm>
            <a:off x="308468" y="9610075"/>
            <a:ext cx="3061970" cy="307777"/>
          </a:xfrm>
          <a:prstGeom prst="rect">
            <a:avLst/>
          </a:prstGeom>
        </p:spPr>
        <p:txBody>
          <a:bodyPr lIns="0" tIns="0" rIns="0" bIns="0" rtlCol="0" anchor="t">
            <a:spAutoFit/>
          </a:bodyPr>
          <a:lstStyle/>
          <a:p>
            <a:pPr>
              <a:lnSpc>
                <a:spcPts val="2400"/>
              </a:lnSpc>
            </a:pPr>
            <a:r>
              <a:rPr lang="en-US" sz="2000" dirty="0">
                <a:solidFill>
                  <a:srgbClr val="FFC619"/>
                </a:solidFill>
                <a:latin typeface="Poppins Ultra-Bold"/>
              </a:rPr>
              <a:t>Razi university</a:t>
            </a:r>
          </a:p>
        </p:txBody>
      </p:sp>
      <p:sp>
        <p:nvSpPr>
          <p:cNvPr id="15" name="TextBox 15"/>
          <p:cNvSpPr txBox="1"/>
          <p:nvPr/>
        </p:nvSpPr>
        <p:spPr>
          <a:xfrm>
            <a:off x="15523577" y="1197233"/>
            <a:ext cx="2054344" cy="1705532"/>
          </a:xfrm>
          <a:prstGeom prst="rect">
            <a:avLst/>
          </a:prstGeom>
        </p:spPr>
        <p:txBody>
          <a:bodyPr lIns="0" tIns="0" rIns="0" bIns="0" rtlCol="0" anchor="t">
            <a:spAutoFit/>
          </a:bodyPr>
          <a:lstStyle/>
          <a:p>
            <a:pPr algn="r">
              <a:lnSpc>
                <a:spcPts val="13999"/>
              </a:lnSpc>
            </a:pPr>
            <a:r>
              <a:rPr lang="en-US" sz="9999" dirty="0">
                <a:solidFill>
                  <a:srgbClr val="FCFCFC"/>
                </a:solidFill>
                <a:latin typeface="Poppins Ultra-Bold"/>
              </a:rPr>
              <a:t>08</a:t>
            </a:r>
          </a:p>
        </p:txBody>
      </p:sp>
      <p:sp>
        <p:nvSpPr>
          <p:cNvPr id="21" name="TextBox 20">
            <a:extLst>
              <a:ext uri="{FF2B5EF4-FFF2-40B4-BE49-F238E27FC236}">
                <a16:creationId xmlns:a16="http://schemas.microsoft.com/office/drawing/2014/main" id="{CB6661C1-F288-F322-DBF4-0500F2BFD6E1}"/>
              </a:ext>
            </a:extLst>
          </p:cNvPr>
          <p:cNvSpPr txBox="1"/>
          <p:nvPr/>
        </p:nvSpPr>
        <p:spPr>
          <a:xfrm>
            <a:off x="2000056" y="2098933"/>
            <a:ext cx="13087544" cy="4801314"/>
          </a:xfrm>
          <a:prstGeom prst="rect">
            <a:avLst/>
          </a:prstGeom>
          <a:noFill/>
        </p:spPr>
        <p:txBody>
          <a:bodyPr wrap="square">
            <a:spAutoFit/>
          </a:bodyPr>
          <a:lstStyle/>
          <a:p>
            <a:r>
              <a:rPr lang="en-US" sz="2400" dirty="0"/>
              <a:t>A container that can withstand very high temperatures and is used for metal, glass, and pigment production as well as a number of modern laboratory processes. </a:t>
            </a:r>
          </a:p>
          <a:p>
            <a:endParaRPr lang="en-US" sz="2400" dirty="0"/>
          </a:p>
          <a:p>
            <a:r>
              <a:rPr lang="en-US" sz="2400" dirty="0"/>
              <a:t>A crucible, particularly one that is transparent, is a specialized container designed to withstand extremely high temperatures. It’s used in various industrial and laboratory processes, such as the production of metals, glass, and pigments. The transparency of the crucible is particularly useful in processes where visual monitoring of the contents is necessary.</a:t>
            </a:r>
          </a:p>
          <a:p>
            <a:r>
              <a:rPr lang="en-US" sz="2400" dirty="0"/>
              <a:t>Crucibles are typically made from materials like porcelain, alumina, or graphite, which can endure the high-temperature conditions found in furnaces and kilns1. For instance, in the production of glass, a crucible would be used to melt silica sand along with other ingredients like calcium oxide and sodium carbonate to create a transparent substance.</a:t>
            </a:r>
          </a:p>
          <a:p>
            <a:endParaRPr lang="en-US" sz="2400" dirty="0"/>
          </a:p>
          <a:p>
            <a:endParaRPr lang="en-US" dirty="0"/>
          </a:p>
        </p:txBody>
      </p:sp>
      <p:sp>
        <p:nvSpPr>
          <p:cNvPr id="22" name="TextBox 21">
            <a:extLst>
              <a:ext uri="{FF2B5EF4-FFF2-40B4-BE49-F238E27FC236}">
                <a16:creationId xmlns:a16="http://schemas.microsoft.com/office/drawing/2014/main" id="{79C4467A-E60C-B7E8-FA3D-9C1842D12FA4}"/>
              </a:ext>
            </a:extLst>
          </p:cNvPr>
          <p:cNvSpPr txBox="1"/>
          <p:nvPr/>
        </p:nvSpPr>
        <p:spPr>
          <a:xfrm>
            <a:off x="1914160" y="592663"/>
            <a:ext cx="11002114" cy="1138773"/>
          </a:xfrm>
          <a:prstGeom prst="rect">
            <a:avLst/>
          </a:prstGeom>
          <a:noFill/>
        </p:spPr>
        <p:txBody>
          <a:bodyPr wrap="none" rtlCol="0">
            <a:spAutoFit/>
          </a:bodyPr>
          <a:lstStyle/>
          <a:p>
            <a:r>
              <a:rPr lang="en-US" sz="4800" dirty="0"/>
              <a:t>Transparent Substance Crucible:</a:t>
            </a:r>
          </a:p>
          <a:p>
            <a:r>
              <a:rPr lang="en-US" sz="2000" dirty="0"/>
              <a:t>the pronunciation for “Transparent Substance Crucible” would be /</a:t>
            </a:r>
            <a:r>
              <a:rPr lang="en-US" sz="2000" dirty="0" err="1"/>
              <a:t>trænsˈpær.ənt</a:t>
            </a:r>
            <a:r>
              <a:rPr lang="en-US" sz="2000" dirty="0"/>
              <a:t> ˈ</a:t>
            </a:r>
            <a:r>
              <a:rPr lang="en-US" sz="2000" dirty="0" err="1"/>
              <a:t>sʌb.stəns</a:t>
            </a:r>
            <a:r>
              <a:rPr lang="en-US" sz="2000" dirty="0"/>
              <a:t> ˈ</a:t>
            </a:r>
            <a:r>
              <a:rPr lang="en-US" sz="2000" dirty="0" err="1"/>
              <a:t>kru</a:t>
            </a:r>
            <a:r>
              <a:rPr lang="en-US" sz="2000" dirty="0"/>
              <a:t>ː.</a:t>
            </a:r>
            <a:r>
              <a:rPr lang="en-US" sz="2000" dirty="0" err="1"/>
              <a:t>sɪ.bəl</a:t>
            </a:r>
            <a:r>
              <a:rPr lang="en-US" sz="2000" dirty="0"/>
              <a:t>/</a:t>
            </a:r>
          </a:p>
        </p:txBody>
      </p:sp>
      <p:pic>
        <p:nvPicPr>
          <p:cNvPr id="23" name="Picture 22">
            <a:extLst>
              <a:ext uri="{FF2B5EF4-FFF2-40B4-BE49-F238E27FC236}">
                <a16:creationId xmlns:a16="http://schemas.microsoft.com/office/drawing/2014/main" id="{A6558841-F7EF-BB2D-8598-98F01E636EE4}"/>
              </a:ext>
            </a:extLst>
          </p:cNvPr>
          <p:cNvPicPr>
            <a:picLocks noChangeAspect="1"/>
          </p:cNvPicPr>
          <p:nvPr/>
        </p:nvPicPr>
        <p:blipFill>
          <a:blip r:embed="rId4"/>
          <a:stretch>
            <a:fillRect/>
          </a:stretch>
        </p:blipFill>
        <p:spPr>
          <a:xfrm>
            <a:off x="3200400" y="6848415"/>
            <a:ext cx="3499458" cy="2490787"/>
          </a:xfrm>
          <a:prstGeom prst="rect">
            <a:avLst/>
          </a:prstGeom>
        </p:spPr>
      </p:pic>
      <p:pic>
        <p:nvPicPr>
          <p:cNvPr id="24" name="Picture 23">
            <a:extLst>
              <a:ext uri="{FF2B5EF4-FFF2-40B4-BE49-F238E27FC236}">
                <a16:creationId xmlns:a16="http://schemas.microsoft.com/office/drawing/2014/main" id="{DD8816B9-F46B-1DCC-5FE4-AC68020ACB5D}"/>
              </a:ext>
            </a:extLst>
          </p:cNvPr>
          <p:cNvPicPr>
            <a:picLocks noChangeAspect="1"/>
          </p:cNvPicPr>
          <p:nvPr/>
        </p:nvPicPr>
        <p:blipFill>
          <a:blip r:embed="rId5"/>
          <a:stretch>
            <a:fillRect/>
          </a:stretch>
        </p:blipFill>
        <p:spPr>
          <a:xfrm>
            <a:off x="8229600" y="6848415"/>
            <a:ext cx="2490052" cy="2490052"/>
          </a:xfrm>
          <a:prstGeom prst="rect">
            <a:avLst/>
          </a:prstGeom>
        </p:spPr>
      </p:pic>
      <p:pic>
        <p:nvPicPr>
          <p:cNvPr id="29" name="Picture 28">
            <a:extLst>
              <a:ext uri="{FF2B5EF4-FFF2-40B4-BE49-F238E27FC236}">
                <a16:creationId xmlns:a16="http://schemas.microsoft.com/office/drawing/2014/main" id="{5C99975F-DCD8-7121-C8FA-B2015DD299B9}"/>
              </a:ext>
            </a:extLst>
          </p:cNvPr>
          <p:cNvPicPr>
            <a:picLocks noChangeAspect="1"/>
          </p:cNvPicPr>
          <p:nvPr/>
        </p:nvPicPr>
        <p:blipFill>
          <a:blip r:embed="rId6"/>
          <a:stretch>
            <a:fillRect/>
          </a:stretch>
        </p:blipFill>
        <p:spPr>
          <a:xfrm>
            <a:off x="12597547" y="6847680"/>
            <a:ext cx="2490053" cy="2490053"/>
          </a:xfrm>
          <a:prstGeom prst="rect">
            <a:avLst/>
          </a:prstGeom>
        </p:spPr>
      </p:pic>
      <p:sp>
        <p:nvSpPr>
          <p:cNvPr id="31" name="TextBox 30">
            <a:extLst>
              <a:ext uri="{FF2B5EF4-FFF2-40B4-BE49-F238E27FC236}">
                <a16:creationId xmlns:a16="http://schemas.microsoft.com/office/drawing/2014/main" id="{E6FF9E65-E5C5-6104-89CB-41852A9F6536}"/>
              </a:ext>
            </a:extLst>
          </p:cNvPr>
          <p:cNvSpPr txBox="1"/>
          <p:nvPr/>
        </p:nvSpPr>
        <p:spPr>
          <a:xfrm>
            <a:off x="15087600" y="7492541"/>
            <a:ext cx="2783541" cy="1200329"/>
          </a:xfrm>
          <a:prstGeom prst="rect">
            <a:avLst/>
          </a:prstGeom>
          <a:noFill/>
        </p:spPr>
        <p:txBody>
          <a:bodyPr wrap="square">
            <a:spAutoFit/>
          </a:bodyPr>
          <a:lstStyle/>
          <a:p>
            <a:pPr algn="l"/>
            <a:r>
              <a:rPr lang="en-US" b="0" i="0" dirty="0">
                <a:solidFill>
                  <a:srgbClr val="111111"/>
                </a:solidFill>
                <a:effectLst/>
                <a:latin typeface="Roboto" panose="02000000000000000000" pitchFamily="2" charset="0"/>
              </a:rPr>
              <a:t>Effect of crucible material on the grain refinement of A3003 alloy.</a:t>
            </a:r>
          </a:p>
        </p:txBody>
      </p:sp>
    </p:spTree>
  </p:cSld>
  <p:clrMapOvr>
    <a:masterClrMapping/>
  </p:clrMapOvr>
  <mc:AlternateContent xmlns:mc="http://schemas.openxmlformats.org/markup-compatibility/2006">
    <mc:Choice xmlns:p14="http://schemas.microsoft.com/office/powerpoint/2010/main" Requires="p14">
      <p:transition spd="slow" p14:dur="2000">
        <p:cover/>
      </p:transition>
    </mc:Choice>
    <mc:Fallback>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fade">
                                      <p:cBhvr>
                                        <p:cTn id="7" dur="750"/>
                                        <p:tgtEl>
                                          <p:spTgt spid="22">
                                            <p:txEl>
                                              <p:pRg st="0" end="0"/>
                                            </p:txEl>
                                          </p:spTgt>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22">
                                            <p:txEl>
                                              <p:pRg st="1" end="1"/>
                                            </p:txEl>
                                          </p:spTgt>
                                        </p:tgtEl>
                                        <p:attrNameLst>
                                          <p:attrName>style.visibility</p:attrName>
                                        </p:attrNameLst>
                                      </p:cBhvr>
                                      <p:to>
                                        <p:strVal val="visible"/>
                                      </p:to>
                                    </p:set>
                                    <p:animEffect transition="in" filter="fade">
                                      <p:cBhvr>
                                        <p:cTn id="11" dur="750"/>
                                        <p:tgtEl>
                                          <p:spTgt spid="22">
                                            <p:txEl>
                                              <p:pRg st="1" end="1"/>
                                            </p:txEl>
                                          </p:spTgt>
                                        </p:tgtEl>
                                      </p:cBhvr>
                                    </p:animEffect>
                                  </p:childTnLst>
                                </p:cTn>
                              </p:par>
                            </p:childTnLst>
                          </p:cTn>
                        </p:par>
                        <p:par>
                          <p:cTn id="12" fill="hold">
                            <p:stCondLst>
                              <p:cond delay="1500"/>
                            </p:stCondLst>
                            <p:childTnLst>
                              <p:par>
                                <p:cTn id="13" presetID="2" presetClass="entr" presetSubtype="4" fill="hold" grpId="0" nodeType="after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750" fill="hold"/>
                                        <p:tgtEl>
                                          <p:spTgt spid="21"/>
                                        </p:tgtEl>
                                        <p:attrNameLst>
                                          <p:attrName>ppt_x</p:attrName>
                                        </p:attrNameLst>
                                      </p:cBhvr>
                                      <p:tavLst>
                                        <p:tav tm="0">
                                          <p:val>
                                            <p:strVal val="#ppt_x"/>
                                          </p:val>
                                        </p:tav>
                                        <p:tav tm="100000">
                                          <p:val>
                                            <p:strVal val="#ppt_x"/>
                                          </p:val>
                                        </p:tav>
                                      </p:tavLst>
                                    </p:anim>
                                    <p:anim calcmode="lin" valueType="num">
                                      <p:cBhvr additive="base">
                                        <p:cTn id="16" dur="750" fill="hold"/>
                                        <p:tgtEl>
                                          <p:spTgt spid="21"/>
                                        </p:tgtEl>
                                        <p:attrNameLst>
                                          <p:attrName>ppt_y</p:attrName>
                                        </p:attrNameLst>
                                      </p:cBhvr>
                                      <p:tavLst>
                                        <p:tav tm="0">
                                          <p:val>
                                            <p:strVal val="1+#ppt_h/2"/>
                                          </p:val>
                                        </p:tav>
                                        <p:tav tm="100000">
                                          <p:val>
                                            <p:strVal val="#ppt_y"/>
                                          </p:val>
                                        </p:tav>
                                      </p:tavLst>
                                    </p:anim>
                                  </p:childTnLst>
                                </p:cTn>
                              </p:par>
                            </p:childTnLst>
                          </p:cTn>
                        </p:par>
                        <p:par>
                          <p:cTn id="17" fill="hold">
                            <p:stCondLst>
                              <p:cond delay="2250"/>
                            </p:stCondLst>
                            <p:childTnLst>
                              <p:par>
                                <p:cTn id="18" presetID="16" presetClass="entr" presetSubtype="21" fill="hold"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arn(inVertical)">
                                      <p:cBhvr>
                                        <p:cTn id="20" dur="1000"/>
                                        <p:tgtEl>
                                          <p:spTgt spid="23"/>
                                        </p:tgtEl>
                                      </p:cBhvr>
                                    </p:animEffect>
                                  </p:childTnLst>
                                </p:cTn>
                              </p:par>
                            </p:childTnLst>
                          </p:cTn>
                        </p:par>
                        <p:par>
                          <p:cTn id="21" fill="hold">
                            <p:stCondLst>
                              <p:cond delay="3250"/>
                            </p:stCondLst>
                            <p:childTnLst>
                              <p:par>
                                <p:cTn id="22" presetID="16" presetClass="entr" presetSubtype="21" fill="hold" nodeType="after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barn(inVertical)">
                                      <p:cBhvr>
                                        <p:cTn id="24" dur="1000"/>
                                        <p:tgtEl>
                                          <p:spTgt spid="24"/>
                                        </p:tgtEl>
                                      </p:cBhvr>
                                    </p:animEffect>
                                  </p:childTnLst>
                                </p:cTn>
                              </p:par>
                            </p:childTnLst>
                          </p:cTn>
                        </p:par>
                        <p:par>
                          <p:cTn id="25" fill="hold">
                            <p:stCondLst>
                              <p:cond delay="4250"/>
                            </p:stCondLst>
                            <p:childTnLst>
                              <p:par>
                                <p:cTn id="26" presetID="16" presetClass="entr" presetSubtype="21" fill="hold" nodeType="after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barn(inVertical)">
                                      <p:cBhvr>
                                        <p:cTn id="28" dur="1000"/>
                                        <p:tgtEl>
                                          <p:spTgt spid="29"/>
                                        </p:tgtEl>
                                      </p:cBhvr>
                                    </p:animEffect>
                                  </p:childTnLst>
                                </p:cTn>
                              </p:par>
                            </p:childTnLst>
                          </p:cTn>
                        </p:par>
                        <p:par>
                          <p:cTn id="29" fill="hold">
                            <p:stCondLst>
                              <p:cond delay="5250"/>
                            </p:stCondLst>
                            <p:childTnLst>
                              <p:par>
                                <p:cTn id="30" presetID="16" presetClass="entr" presetSubtype="21" fill="hold" grpId="0" nodeType="after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barn(inVertical)">
                                      <p:cBhvr>
                                        <p:cTn id="32"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CFCFC"/>
        </a:solidFill>
        <a:effectLst/>
      </p:bgPr>
    </p:bg>
    <p:spTree>
      <p:nvGrpSpPr>
        <p:cNvPr id="1" name=""/>
        <p:cNvGrpSpPr/>
        <p:nvPr/>
      </p:nvGrpSpPr>
      <p:grpSpPr>
        <a:xfrm>
          <a:off x="0" y="0"/>
          <a:ext cx="0" cy="0"/>
          <a:chOff x="0" y="0"/>
          <a:chExt cx="0" cy="0"/>
        </a:xfrm>
      </p:grpSpPr>
      <p:sp>
        <p:nvSpPr>
          <p:cNvPr id="2" name="Freeform 2"/>
          <p:cNvSpPr/>
          <p:nvPr/>
        </p:nvSpPr>
        <p:spPr>
          <a:xfrm flipV="1">
            <a:off x="15518065" y="0"/>
            <a:ext cx="2769935" cy="2769935"/>
          </a:xfrm>
          <a:custGeom>
            <a:avLst/>
            <a:gdLst/>
            <a:ahLst/>
            <a:cxnLst/>
            <a:rect l="l" t="t" r="r" b="b"/>
            <a:pathLst>
              <a:path w="2769935" h="2769935">
                <a:moveTo>
                  <a:pt x="0" y="2769935"/>
                </a:moveTo>
                <a:lnTo>
                  <a:pt x="2769935" y="2769935"/>
                </a:lnTo>
                <a:lnTo>
                  <a:pt x="2769935" y="0"/>
                </a:lnTo>
                <a:lnTo>
                  <a:pt x="0" y="0"/>
                </a:lnTo>
                <a:lnTo>
                  <a:pt x="0" y="2769935"/>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TextBox 7"/>
          <p:cNvSpPr txBox="1"/>
          <p:nvPr/>
        </p:nvSpPr>
        <p:spPr>
          <a:xfrm>
            <a:off x="308468" y="9610075"/>
            <a:ext cx="3061970" cy="307777"/>
          </a:xfrm>
          <a:prstGeom prst="rect">
            <a:avLst/>
          </a:prstGeom>
        </p:spPr>
        <p:txBody>
          <a:bodyPr lIns="0" tIns="0" rIns="0" bIns="0" rtlCol="0" anchor="t">
            <a:spAutoFit/>
          </a:bodyPr>
          <a:lstStyle/>
          <a:p>
            <a:pPr>
              <a:lnSpc>
                <a:spcPts val="2400"/>
              </a:lnSpc>
            </a:pPr>
            <a:r>
              <a:rPr lang="en-US" sz="2000" dirty="0">
                <a:solidFill>
                  <a:srgbClr val="FFC619"/>
                </a:solidFill>
                <a:latin typeface="Poppins Ultra-Bold"/>
              </a:rPr>
              <a:t>Razi university</a:t>
            </a:r>
          </a:p>
        </p:txBody>
      </p:sp>
      <p:sp>
        <p:nvSpPr>
          <p:cNvPr id="13" name="TextBox 13"/>
          <p:cNvSpPr txBox="1"/>
          <p:nvPr/>
        </p:nvSpPr>
        <p:spPr>
          <a:xfrm>
            <a:off x="1388429" y="2839618"/>
            <a:ext cx="2059021" cy="1803401"/>
          </a:xfrm>
          <a:prstGeom prst="rect">
            <a:avLst/>
          </a:prstGeom>
        </p:spPr>
        <p:txBody>
          <a:bodyPr lIns="0" tIns="0" rIns="0" bIns="0" rtlCol="0" anchor="t">
            <a:spAutoFit/>
          </a:bodyPr>
          <a:lstStyle/>
          <a:p>
            <a:pPr algn="r">
              <a:lnSpc>
                <a:spcPts val="13999"/>
              </a:lnSpc>
            </a:pPr>
            <a:r>
              <a:rPr lang="en-US" sz="9999">
                <a:solidFill>
                  <a:srgbClr val="FCFCFC"/>
                </a:solidFill>
                <a:latin typeface="Poppins Ultra-Bold"/>
              </a:rPr>
              <a:t>10</a:t>
            </a:r>
          </a:p>
        </p:txBody>
      </p:sp>
      <p:sp>
        <p:nvSpPr>
          <p:cNvPr id="28" name="TextBox 27">
            <a:extLst>
              <a:ext uri="{FF2B5EF4-FFF2-40B4-BE49-F238E27FC236}">
                <a16:creationId xmlns:a16="http://schemas.microsoft.com/office/drawing/2014/main" id="{532E78E5-A345-BFD9-6214-0AA8159093B5}"/>
              </a:ext>
            </a:extLst>
          </p:cNvPr>
          <p:cNvSpPr txBox="1"/>
          <p:nvPr/>
        </p:nvSpPr>
        <p:spPr>
          <a:xfrm>
            <a:off x="1388429" y="2019300"/>
            <a:ext cx="6781800" cy="7017306"/>
          </a:xfrm>
          <a:prstGeom prst="rect">
            <a:avLst/>
          </a:prstGeom>
          <a:noFill/>
        </p:spPr>
        <p:txBody>
          <a:bodyPr wrap="square">
            <a:spAutoFit/>
          </a:bodyPr>
          <a:lstStyle/>
          <a:p>
            <a:endParaRPr lang="en-US" dirty="0"/>
          </a:p>
          <a:p>
            <a:r>
              <a:rPr lang="en-US" sz="2400" dirty="0"/>
              <a:t>is the process of making something pure by removing substances that are dirty, harmful, or not wanted. It’s a term widely used in contexts such as water treatment, air purification, and the refining of metals and other materials. The goal of purification is to isolate the desired substance in its purest form, free from contaminants or impurities.</a:t>
            </a:r>
          </a:p>
          <a:p>
            <a:endParaRPr lang="en-US" sz="2400" dirty="0"/>
          </a:p>
          <a:p>
            <a:r>
              <a:rPr lang="en-US" sz="2400" dirty="0"/>
              <a:t>For example:</a:t>
            </a:r>
          </a:p>
          <a:p>
            <a:endParaRPr lang="en-US" sz="2400" dirty="0"/>
          </a:p>
          <a:p>
            <a:r>
              <a:rPr lang="en-US" sz="2400" dirty="0"/>
              <a:t>Water Purification: Involves processes like filtration, sedimentation, and distillation to remove contaminants from water, making it safe for drinking.</a:t>
            </a:r>
          </a:p>
          <a:p>
            <a:r>
              <a:rPr lang="en-US" sz="2400" dirty="0"/>
              <a:t>Air Purification: Uses filters and scrubbers to remove pollutants and allergens from the air.</a:t>
            </a:r>
          </a:p>
          <a:p>
            <a:r>
              <a:rPr lang="en-US" sz="2400" dirty="0"/>
              <a:t>Metal Refining: Includes methods like electrolysis and zone refining to purify metals like gold and silicon</a:t>
            </a:r>
            <a:r>
              <a:rPr lang="en-US" dirty="0"/>
              <a:t>.</a:t>
            </a:r>
          </a:p>
        </p:txBody>
      </p:sp>
      <p:sp>
        <p:nvSpPr>
          <p:cNvPr id="29" name="TextBox 28">
            <a:extLst>
              <a:ext uri="{FF2B5EF4-FFF2-40B4-BE49-F238E27FC236}">
                <a16:creationId xmlns:a16="http://schemas.microsoft.com/office/drawing/2014/main" id="{8EA5A623-A637-05D5-72ED-13FEBA0FF4CA}"/>
              </a:ext>
            </a:extLst>
          </p:cNvPr>
          <p:cNvSpPr txBox="1"/>
          <p:nvPr/>
        </p:nvSpPr>
        <p:spPr>
          <a:xfrm>
            <a:off x="1066800" y="661692"/>
            <a:ext cx="4267200" cy="1446550"/>
          </a:xfrm>
          <a:prstGeom prst="rect">
            <a:avLst/>
          </a:prstGeom>
          <a:noFill/>
        </p:spPr>
        <p:txBody>
          <a:bodyPr wrap="square" rtlCol="0">
            <a:spAutoFit/>
          </a:bodyPr>
          <a:lstStyle/>
          <a:p>
            <a:r>
              <a:rPr lang="en-US" sz="4800" dirty="0"/>
              <a:t>Purifying:</a:t>
            </a:r>
          </a:p>
          <a:p>
            <a:r>
              <a:rPr lang="en-US" sz="2000" dirty="0"/>
              <a:t>The pronunciation of “purifying” is /ˈ</a:t>
            </a:r>
            <a:r>
              <a:rPr lang="en-US" sz="2000" dirty="0" err="1"/>
              <a:t>pjʊrɪfaɪɪŋ</a:t>
            </a:r>
            <a:r>
              <a:rPr lang="en-US" sz="2000" dirty="0"/>
              <a:t>/ </a:t>
            </a:r>
          </a:p>
        </p:txBody>
      </p:sp>
      <p:pic>
        <p:nvPicPr>
          <p:cNvPr id="32" name="Picture 31">
            <a:extLst>
              <a:ext uri="{FF2B5EF4-FFF2-40B4-BE49-F238E27FC236}">
                <a16:creationId xmlns:a16="http://schemas.microsoft.com/office/drawing/2014/main" id="{D339FBDB-D89D-F06C-C38D-20EC4746AF4A}"/>
              </a:ext>
            </a:extLst>
          </p:cNvPr>
          <p:cNvPicPr>
            <a:picLocks noChangeAspect="1"/>
          </p:cNvPicPr>
          <p:nvPr/>
        </p:nvPicPr>
        <p:blipFill>
          <a:blip r:embed="rId4">
            <a:alphaModFix/>
          </a:blip>
          <a:stretch>
            <a:fillRect/>
          </a:stretch>
        </p:blipFill>
        <p:spPr>
          <a:xfrm>
            <a:off x="8788946" y="683649"/>
            <a:ext cx="6776178" cy="39593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4" name="Picture 33">
            <a:extLst>
              <a:ext uri="{FF2B5EF4-FFF2-40B4-BE49-F238E27FC236}">
                <a16:creationId xmlns:a16="http://schemas.microsoft.com/office/drawing/2014/main" id="{D776EF2C-A1F6-604D-DB72-EF9CFEAEADE6}"/>
              </a:ext>
            </a:extLst>
          </p:cNvPr>
          <p:cNvPicPr>
            <a:picLocks noChangeAspect="1"/>
          </p:cNvPicPr>
          <p:nvPr/>
        </p:nvPicPr>
        <p:blipFill>
          <a:blip r:embed="rId5">
            <a:extLst>
              <a:ext uri="{BEBA8EAE-BF5A-486C-A8C5-ECC9F3942E4B}">
                <a14:imgProps xmlns:a14="http://schemas.microsoft.com/office/drawing/2010/main">
                  <a14:imgLayer r:embed="rId6">
                    <a14:imgEffect>
                      <a14:artisticTexturizer/>
                    </a14:imgEffect>
                  </a14:imgLayer>
                </a14:imgProps>
              </a:ext>
            </a:extLst>
          </a:blip>
          <a:stretch>
            <a:fillRect/>
          </a:stretch>
        </p:blipFill>
        <p:spPr>
          <a:xfrm>
            <a:off x="8788946" y="5024399"/>
            <a:ext cx="6776178" cy="457895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6" name="Oval 35">
            <a:extLst>
              <a:ext uri="{FF2B5EF4-FFF2-40B4-BE49-F238E27FC236}">
                <a16:creationId xmlns:a16="http://schemas.microsoft.com/office/drawing/2014/main" id="{59B17BA0-1B33-ECE9-13FE-537B4DAA559D}"/>
              </a:ext>
            </a:extLst>
          </p:cNvPr>
          <p:cNvSpPr/>
          <p:nvPr/>
        </p:nvSpPr>
        <p:spPr>
          <a:xfrm>
            <a:off x="15849600" y="4838700"/>
            <a:ext cx="2286000" cy="3505200"/>
          </a:xfrm>
          <a:prstGeom prst="ellipse">
            <a:avLst/>
          </a:prstGeom>
          <a:solidFill>
            <a:srgbClr val="FFC6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dirty="0"/>
              <a:t>09</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750"/>
                                        <p:tgtEl>
                                          <p:spTgt spid="29"/>
                                        </p:tgtEl>
                                      </p:cBhvr>
                                    </p:animEffect>
                                  </p:childTnLst>
                                </p:cTn>
                              </p:par>
                            </p:childTnLst>
                          </p:cTn>
                        </p:par>
                        <p:par>
                          <p:cTn id="8" fill="hold">
                            <p:stCondLst>
                              <p:cond delay="750"/>
                            </p:stCondLst>
                            <p:childTnLst>
                              <p:par>
                                <p:cTn id="9" presetID="2" presetClass="entr" presetSubtype="4" fill="hold" nodeType="afterEffect">
                                  <p:stCondLst>
                                    <p:cond delay="0"/>
                                  </p:stCondLst>
                                  <p:childTnLst>
                                    <p:set>
                                      <p:cBhvr>
                                        <p:cTn id="10" dur="1" fill="hold">
                                          <p:stCondLst>
                                            <p:cond delay="0"/>
                                          </p:stCondLst>
                                        </p:cTn>
                                        <p:tgtEl>
                                          <p:spTgt spid="28">
                                            <p:txEl>
                                              <p:pRg st="1" end="1"/>
                                            </p:txEl>
                                          </p:spTgt>
                                        </p:tgtEl>
                                        <p:attrNameLst>
                                          <p:attrName>style.visibility</p:attrName>
                                        </p:attrNameLst>
                                      </p:cBhvr>
                                      <p:to>
                                        <p:strVal val="visible"/>
                                      </p:to>
                                    </p:set>
                                    <p:anim calcmode="lin" valueType="num">
                                      <p:cBhvr additive="base">
                                        <p:cTn id="11" dur="750" fill="hold"/>
                                        <p:tgtEl>
                                          <p:spTgt spid="28">
                                            <p:txEl>
                                              <p:pRg st="1" end="1"/>
                                            </p:txEl>
                                          </p:spTgt>
                                        </p:tgtEl>
                                        <p:attrNameLst>
                                          <p:attrName>ppt_x</p:attrName>
                                        </p:attrNameLst>
                                      </p:cBhvr>
                                      <p:tavLst>
                                        <p:tav tm="0">
                                          <p:val>
                                            <p:strVal val="#ppt_x"/>
                                          </p:val>
                                        </p:tav>
                                        <p:tav tm="100000">
                                          <p:val>
                                            <p:strVal val="#ppt_x"/>
                                          </p:val>
                                        </p:tav>
                                      </p:tavLst>
                                    </p:anim>
                                    <p:anim calcmode="lin" valueType="num">
                                      <p:cBhvr additive="base">
                                        <p:cTn id="12" dur="750" fill="hold"/>
                                        <p:tgtEl>
                                          <p:spTgt spid="28">
                                            <p:txEl>
                                              <p:pRg st="1" end="1"/>
                                            </p:txEl>
                                          </p:spTgt>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28">
                                            <p:txEl>
                                              <p:pRg st="3" end="3"/>
                                            </p:txEl>
                                          </p:spTgt>
                                        </p:tgtEl>
                                        <p:attrNameLst>
                                          <p:attrName>style.visibility</p:attrName>
                                        </p:attrNameLst>
                                      </p:cBhvr>
                                      <p:to>
                                        <p:strVal val="visible"/>
                                      </p:to>
                                    </p:set>
                                    <p:anim calcmode="lin" valueType="num">
                                      <p:cBhvr additive="base">
                                        <p:cTn id="16" dur="750" fill="hold"/>
                                        <p:tgtEl>
                                          <p:spTgt spid="28">
                                            <p:txEl>
                                              <p:pRg st="3" end="3"/>
                                            </p:txEl>
                                          </p:spTgt>
                                        </p:tgtEl>
                                        <p:attrNameLst>
                                          <p:attrName>ppt_x</p:attrName>
                                        </p:attrNameLst>
                                      </p:cBhvr>
                                      <p:tavLst>
                                        <p:tav tm="0">
                                          <p:val>
                                            <p:strVal val="#ppt_x"/>
                                          </p:val>
                                        </p:tav>
                                        <p:tav tm="100000">
                                          <p:val>
                                            <p:strVal val="#ppt_x"/>
                                          </p:val>
                                        </p:tav>
                                      </p:tavLst>
                                    </p:anim>
                                    <p:anim calcmode="lin" valueType="num">
                                      <p:cBhvr additive="base">
                                        <p:cTn id="17" dur="750" fill="hold"/>
                                        <p:tgtEl>
                                          <p:spTgt spid="28">
                                            <p:txEl>
                                              <p:pRg st="3" end="3"/>
                                            </p:txEl>
                                          </p:spTgt>
                                        </p:tgtEl>
                                        <p:attrNameLst>
                                          <p:attrName>ppt_y</p:attrName>
                                        </p:attrNameLst>
                                      </p:cBhvr>
                                      <p:tavLst>
                                        <p:tav tm="0">
                                          <p:val>
                                            <p:strVal val="1+#ppt_h/2"/>
                                          </p:val>
                                        </p:tav>
                                        <p:tav tm="100000">
                                          <p:val>
                                            <p:strVal val="#ppt_y"/>
                                          </p:val>
                                        </p:tav>
                                      </p:tavLst>
                                    </p:anim>
                                  </p:childTnLst>
                                </p:cTn>
                              </p:par>
                            </p:childTnLst>
                          </p:cTn>
                        </p:par>
                        <p:par>
                          <p:cTn id="18" fill="hold">
                            <p:stCondLst>
                              <p:cond delay="2250"/>
                            </p:stCondLst>
                            <p:childTnLst>
                              <p:par>
                                <p:cTn id="19" presetID="2" presetClass="entr" presetSubtype="4" fill="hold" nodeType="afterEffect">
                                  <p:stCondLst>
                                    <p:cond delay="0"/>
                                  </p:stCondLst>
                                  <p:childTnLst>
                                    <p:set>
                                      <p:cBhvr>
                                        <p:cTn id="20" dur="1" fill="hold">
                                          <p:stCondLst>
                                            <p:cond delay="0"/>
                                          </p:stCondLst>
                                        </p:cTn>
                                        <p:tgtEl>
                                          <p:spTgt spid="28">
                                            <p:txEl>
                                              <p:pRg st="5" end="5"/>
                                            </p:txEl>
                                          </p:spTgt>
                                        </p:tgtEl>
                                        <p:attrNameLst>
                                          <p:attrName>style.visibility</p:attrName>
                                        </p:attrNameLst>
                                      </p:cBhvr>
                                      <p:to>
                                        <p:strVal val="visible"/>
                                      </p:to>
                                    </p:set>
                                    <p:anim calcmode="lin" valueType="num">
                                      <p:cBhvr additive="base">
                                        <p:cTn id="21" dur="750" fill="hold"/>
                                        <p:tgtEl>
                                          <p:spTgt spid="28">
                                            <p:txEl>
                                              <p:pRg st="5" end="5"/>
                                            </p:txEl>
                                          </p:spTgt>
                                        </p:tgtEl>
                                        <p:attrNameLst>
                                          <p:attrName>ppt_x</p:attrName>
                                        </p:attrNameLst>
                                      </p:cBhvr>
                                      <p:tavLst>
                                        <p:tav tm="0">
                                          <p:val>
                                            <p:strVal val="#ppt_x"/>
                                          </p:val>
                                        </p:tav>
                                        <p:tav tm="100000">
                                          <p:val>
                                            <p:strVal val="#ppt_x"/>
                                          </p:val>
                                        </p:tav>
                                      </p:tavLst>
                                    </p:anim>
                                    <p:anim calcmode="lin" valueType="num">
                                      <p:cBhvr additive="base">
                                        <p:cTn id="22" dur="750" fill="hold"/>
                                        <p:tgtEl>
                                          <p:spTgt spid="28">
                                            <p:txEl>
                                              <p:pRg st="5" end="5"/>
                                            </p:txEl>
                                          </p:spTgt>
                                        </p:tgtEl>
                                        <p:attrNameLst>
                                          <p:attrName>ppt_y</p:attrName>
                                        </p:attrNameLst>
                                      </p:cBhvr>
                                      <p:tavLst>
                                        <p:tav tm="0">
                                          <p:val>
                                            <p:strVal val="1+#ppt_h/2"/>
                                          </p:val>
                                        </p:tav>
                                        <p:tav tm="100000">
                                          <p:val>
                                            <p:strVal val="#ppt_y"/>
                                          </p:val>
                                        </p:tav>
                                      </p:tavLst>
                                    </p:anim>
                                  </p:childTnLst>
                                </p:cTn>
                              </p:par>
                            </p:childTnLst>
                          </p:cTn>
                        </p:par>
                        <p:par>
                          <p:cTn id="23" fill="hold">
                            <p:stCondLst>
                              <p:cond delay="3000"/>
                            </p:stCondLst>
                            <p:childTnLst>
                              <p:par>
                                <p:cTn id="24" presetID="2" presetClass="entr" presetSubtype="4" fill="hold" nodeType="afterEffect">
                                  <p:stCondLst>
                                    <p:cond delay="0"/>
                                  </p:stCondLst>
                                  <p:childTnLst>
                                    <p:set>
                                      <p:cBhvr>
                                        <p:cTn id="25" dur="1" fill="hold">
                                          <p:stCondLst>
                                            <p:cond delay="0"/>
                                          </p:stCondLst>
                                        </p:cTn>
                                        <p:tgtEl>
                                          <p:spTgt spid="28">
                                            <p:txEl>
                                              <p:pRg st="6" end="6"/>
                                            </p:txEl>
                                          </p:spTgt>
                                        </p:tgtEl>
                                        <p:attrNameLst>
                                          <p:attrName>style.visibility</p:attrName>
                                        </p:attrNameLst>
                                      </p:cBhvr>
                                      <p:to>
                                        <p:strVal val="visible"/>
                                      </p:to>
                                    </p:set>
                                    <p:anim calcmode="lin" valueType="num">
                                      <p:cBhvr additive="base">
                                        <p:cTn id="26" dur="750" fill="hold"/>
                                        <p:tgtEl>
                                          <p:spTgt spid="28">
                                            <p:txEl>
                                              <p:pRg st="6" end="6"/>
                                            </p:txEl>
                                          </p:spTgt>
                                        </p:tgtEl>
                                        <p:attrNameLst>
                                          <p:attrName>ppt_x</p:attrName>
                                        </p:attrNameLst>
                                      </p:cBhvr>
                                      <p:tavLst>
                                        <p:tav tm="0">
                                          <p:val>
                                            <p:strVal val="#ppt_x"/>
                                          </p:val>
                                        </p:tav>
                                        <p:tav tm="100000">
                                          <p:val>
                                            <p:strVal val="#ppt_x"/>
                                          </p:val>
                                        </p:tav>
                                      </p:tavLst>
                                    </p:anim>
                                    <p:anim calcmode="lin" valueType="num">
                                      <p:cBhvr additive="base">
                                        <p:cTn id="27" dur="750" fill="hold"/>
                                        <p:tgtEl>
                                          <p:spTgt spid="28">
                                            <p:txEl>
                                              <p:pRg st="6" end="6"/>
                                            </p:txEl>
                                          </p:spTgt>
                                        </p:tgtEl>
                                        <p:attrNameLst>
                                          <p:attrName>ppt_y</p:attrName>
                                        </p:attrNameLst>
                                      </p:cBhvr>
                                      <p:tavLst>
                                        <p:tav tm="0">
                                          <p:val>
                                            <p:strVal val="1+#ppt_h/2"/>
                                          </p:val>
                                        </p:tav>
                                        <p:tav tm="100000">
                                          <p:val>
                                            <p:strVal val="#ppt_y"/>
                                          </p:val>
                                        </p:tav>
                                      </p:tavLst>
                                    </p:anim>
                                  </p:childTnLst>
                                </p:cTn>
                              </p:par>
                            </p:childTnLst>
                          </p:cTn>
                        </p:par>
                        <p:par>
                          <p:cTn id="28" fill="hold">
                            <p:stCondLst>
                              <p:cond delay="3750"/>
                            </p:stCondLst>
                            <p:childTnLst>
                              <p:par>
                                <p:cTn id="29" presetID="2" presetClass="entr" presetSubtype="4" fill="hold" nodeType="afterEffect">
                                  <p:stCondLst>
                                    <p:cond delay="0"/>
                                  </p:stCondLst>
                                  <p:childTnLst>
                                    <p:set>
                                      <p:cBhvr>
                                        <p:cTn id="30" dur="1" fill="hold">
                                          <p:stCondLst>
                                            <p:cond delay="0"/>
                                          </p:stCondLst>
                                        </p:cTn>
                                        <p:tgtEl>
                                          <p:spTgt spid="28">
                                            <p:txEl>
                                              <p:pRg st="7" end="7"/>
                                            </p:txEl>
                                          </p:spTgt>
                                        </p:tgtEl>
                                        <p:attrNameLst>
                                          <p:attrName>style.visibility</p:attrName>
                                        </p:attrNameLst>
                                      </p:cBhvr>
                                      <p:to>
                                        <p:strVal val="visible"/>
                                      </p:to>
                                    </p:set>
                                    <p:anim calcmode="lin" valueType="num">
                                      <p:cBhvr additive="base">
                                        <p:cTn id="31" dur="750" fill="hold"/>
                                        <p:tgtEl>
                                          <p:spTgt spid="28">
                                            <p:txEl>
                                              <p:pRg st="7" end="7"/>
                                            </p:txEl>
                                          </p:spTgt>
                                        </p:tgtEl>
                                        <p:attrNameLst>
                                          <p:attrName>ppt_x</p:attrName>
                                        </p:attrNameLst>
                                      </p:cBhvr>
                                      <p:tavLst>
                                        <p:tav tm="0">
                                          <p:val>
                                            <p:strVal val="#ppt_x"/>
                                          </p:val>
                                        </p:tav>
                                        <p:tav tm="100000">
                                          <p:val>
                                            <p:strVal val="#ppt_x"/>
                                          </p:val>
                                        </p:tav>
                                      </p:tavLst>
                                    </p:anim>
                                    <p:anim calcmode="lin" valueType="num">
                                      <p:cBhvr additive="base">
                                        <p:cTn id="32" dur="750" fill="hold"/>
                                        <p:tgtEl>
                                          <p:spTgt spid="28">
                                            <p:txEl>
                                              <p:pRg st="7" end="7"/>
                                            </p:txEl>
                                          </p:spTgt>
                                        </p:tgtEl>
                                        <p:attrNameLst>
                                          <p:attrName>ppt_y</p:attrName>
                                        </p:attrNameLst>
                                      </p:cBhvr>
                                      <p:tavLst>
                                        <p:tav tm="0">
                                          <p:val>
                                            <p:strVal val="1+#ppt_h/2"/>
                                          </p:val>
                                        </p:tav>
                                        <p:tav tm="100000">
                                          <p:val>
                                            <p:strVal val="#ppt_y"/>
                                          </p:val>
                                        </p:tav>
                                      </p:tavLst>
                                    </p:anim>
                                  </p:childTnLst>
                                </p:cTn>
                              </p:par>
                            </p:childTnLst>
                          </p:cTn>
                        </p:par>
                        <p:par>
                          <p:cTn id="33" fill="hold">
                            <p:stCondLst>
                              <p:cond delay="4500"/>
                            </p:stCondLst>
                            <p:childTnLst>
                              <p:par>
                                <p:cTn id="34" presetID="16" presetClass="entr" presetSubtype="21" fill="hold" nodeType="after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barn(inVertical)">
                                      <p:cBhvr>
                                        <p:cTn id="36" dur="1000"/>
                                        <p:tgtEl>
                                          <p:spTgt spid="32"/>
                                        </p:tgtEl>
                                      </p:cBhvr>
                                    </p:animEffect>
                                  </p:childTnLst>
                                </p:cTn>
                              </p:par>
                            </p:childTnLst>
                          </p:cTn>
                        </p:par>
                        <p:par>
                          <p:cTn id="37" fill="hold">
                            <p:stCondLst>
                              <p:cond delay="5500"/>
                            </p:stCondLst>
                            <p:childTnLst>
                              <p:par>
                                <p:cTn id="38" presetID="16" presetClass="entr" presetSubtype="21" fill="hold" nodeType="after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barn(inVertical)">
                                      <p:cBhvr>
                                        <p:cTn id="40"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CFCFC"/>
        </a:solidFill>
        <a:effectLst/>
      </p:bgPr>
    </p:bg>
    <p:spTree>
      <p:nvGrpSpPr>
        <p:cNvPr id="1" name=""/>
        <p:cNvGrpSpPr/>
        <p:nvPr/>
      </p:nvGrpSpPr>
      <p:grpSpPr>
        <a:xfrm>
          <a:off x="0" y="0"/>
          <a:ext cx="0" cy="0"/>
          <a:chOff x="0" y="0"/>
          <a:chExt cx="0" cy="0"/>
        </a:xfrm>
      </p:grpSpPr>
      <p:sp>
        <p:nvSpPr>
          <p:cNvPr id="2" name="Freeform 2"/>
          <p:cNvSpPr/>
          <p:nvPr/>
        </p:nvSpPr>
        <p:spPr>
          <a:xfrm flipH="1" flipV="1">
            <a:off x="0" y="0"/>
            <a:ext cx="2769935" cy="2769935"/>
          </a:xfrm>
          <a:custGeom>
            <a:avLst/>
            <a:gdLst/>
            <a:ahLst/>
            <a:cxnLst/>
            <a:rect l="l" t="t" r="r" b="b"/>
            <a:pathLst>
              <a:path w="2769935" h="2769935">
                <a:moveTo>
                  <a:pt x="2769935" y="2769935"/>
                </a:moveTo>
                <a:lnTo>
                  <a:pt x="0" y="2769935"/>
                </a:lnTo>
                <a:lnTo>
                  <a:pt x="0" y="0"/>
                </a:lnTo>
                <a:lnTo>
                  <a:pt x="2769935" y="0"/>
                </a:lnTo>
                <a:lnTo>
                  <a:pt x="2769935" y="2769935"/>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14917561" y="328036"/>
            <a:ext cx="3061970" cy="373004"/>
          </a:xfrm>
          <a:custGeom>
            <a:avLst/>
            <a:gdLst/>
            <a:ahLst/>
            <a:cxnLst/>
            <a:rect l="l" t="t" r="r" b="b"/>
            <a:pathLst>
              <a:path w="3061970" h="373004">
                <a:moveTo>
                  <a:pt x="0" y="0"/>
                </a:moveTo>
                <a:lnTo>
                  <a:pt x="3061971" y="0"/>
                </a:lnTo>
                <a:lnTo>
                  <a:pt x="3061971" y="373004"/>
                </a:lnTo>
                <a:lnTo>
                  <a:pt x="0" y="3730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rot="5400000">
            <a:off x="-1162406" y="4022177"/>
            <a:ext cx="5809039" cy="2904519"/>
          </a:xfrm>
          <a:custGeom>
            <a:avLst/>
            <a:gdLst/>
            <a:ahLst/>
            <a:cxnLst/>
            <a:rect l="l" t="t" r="r" b="b"/>
            <a:pathLst>
              <a:path w="5809039" h="2904519">
                <a:moveTo>
                  <a:pt x="0" y="0"/>
                </a:moveTo>
                <a:lnTo>
                  <a:pt x="5809039" y="0"/>
                </a:lnTo>
                <a:lnTo>
                  <a:pt x="5809039" y="2904520"/>
                </a:lnTo>
                <a:lnTo>
                  <a:pt x="0" y="290452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8" name="Freeform 28"/>
          <p:cNvSpPr/>
          <p:nvPr/>
        </p:nvSpPr>
        <p:spPr>
          <a:xfrm>
            <a:off x="3073148" y="298045"/>
            <a:ext cx="2471890" cy="2471890"/>
          </a:xfrm>
          <a:custGeom>
            <a:avLst/>
            <a:gdLst/>
            <a:ahLst/>
            <a:cxnLst/>
            <a:rect l="l" t="t" r="r" b="b"/>
            <a:pathLst>
              <a:path w="2471890" h="2471890">
                <a:moveTo>
                  <a:pt x="0" y="0"/>
                </a:moveTo>
                <a:lnTo>
                  <a:pt x="2471890" y="0"/>
                </a:lnTo>
                <a:lnTo>
                  <a:pt x="2471890" y="2471890"/>
                </a:lnTo>
                <a:lnTo>
                  <a:pt x="0" y="247189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37" name="TextBox 37"/>
          <p:cNvSpPr txBox="1"/>
          <p:nvPr/>
        </p:nvSpPr>
        <p:spPr>
          <a:xfrm>
            <a:off x="308468" y="9610075"/>
            <a:ext cx="2764680" cy="307777"/>
          </a:xfrm>
          <a:prstGeom prst="rect">
            <a:avLst/>
          </a:prstGeom>
        </p:spPr>
        <p:txBody>
          <a:bodyPr wrap="square" lIns="0" tIns="0" rIns="0" bIns="0" rtlCol="0" anchor="t">
            <a:spAutoFit/>
          </a:bodyPr>
          <a:lstStyle/>
          <a:p>
            <a:pPr>
              <a:lnSpc>
                <a:spcPts val="2400"/>
              </a:lnSpc>
            </a:pPr>
            <a:r>
              <a:rPr lang="en-US" sz="2000" dirty="0">
                <a:solidFill>
                  <a:srgbClr val="FFC619"/>
                </a:solidFill>
                <a:latin typeface="Poppins Ultra-Bold"/>
              </a:rPr>
              <a:t>Razi university</a:t>
            </a:r>
          </a:p>
        </p:txBody>
      </p:sp>
      <p:sp>
        <p:nvSpPr>
          <p:cNvPr id="39" name="TextBox 39"/>
          <p:cNvSpPr txBox="1"/>
          <p:nvPr/>
        </p:nvSpPr>
        <p:spPr>
          <a:xfrm>
            <a:off x="3774364" y="701040"/>
            <a:ext cx="1770674" cy="1705532"/>
          </a:xfrm>
          <a:prstGeom prst="rect">
            <a:avLst/>
          </a:prstGeom>
        </p:spPr>
        <p:txBody>
          <a:bodyPr lIns="0" tIns="0" rIns="0" bIns="0" rtlCol="0" anchor="t">
            <a:spAutoFit/>
          </a:bodyPr>
          <a:lstStyle/>
          <a:p>
            <a:pPr>
              <a:lnSpc>
                <a:spcPts val="13999"/>
              </a:lnSpc>
            </a:pPr>
            <a:r>
              <a:rPr lang="en-US" sz="9999" dirty="0">
                <a:solidFill>
                  <a:srgbClr val="FCFCFC"/>
                </a:solidFill>
                <a:latin typeface="Poppins Ultra-Bold"/>
              </a:rPr>
              <a:t>10</a:t>
            </a:r>
          </a:p>
        </p:txBody>
      </p:sp>
      <p:sp>
        <p:nvSpPr>
          <p:cNvPr id="45" name="TextBox 44">
            <a:extLst>
              <a:ext uri="{FF2B5EF4-FFF2-40B4-BE49-F238E27FC236}">
                <a16:creationId xmlns:a16="http://schemas.microsoft.com/office/drawing/2014/main" id="{7DC73486-8024-F381-713E-E31B439DB092}"/>
              </a:ext>
            </a:extLst>
          </p:cNvPr>
          <p:cNvSpPr txBox="1"/>
          <p:nvPr/>
        </p:nvSpPr>
        <p:spPr>
          <a:xfrm>
            <a:off x="1969212" y="4504941"/>
            <a:ext cx="9144000" cy="1938992"/>
          </a:xfrm>
          <a:prstGeom prst="rect">
            <a:avLst/>
          </a:prstGeom>
          <a:noFill/>
        </p:spPr>
        <p:txBody>
          <a:bodyPr wrap="square">
            <a:spAutoFit/>
          </a:bodyPr>
          <a:lstStyle/>
          <a:p>
            <a:r>
              <a:rPr lang="en-US" sz="2400" dirty="0"/>
              <a:t>A billet is a length of metal that has a round or square cross-section, with an area less than 36 in^2. Billets are created directly via continuous casting or extrusion or indirectly via hot rolling an ingot or bloom. Billets are often used as raw material in the manufacturing of other metal products.</a:t>
            </a:r>
          </a:p>
        </p:txBody>
      </p:sp>
      <p:sp>
        <p:nvSpPr>
          <p:cNvPr id="47" name="TextBox 46">
            <a:extLst>
              <a:ext uri="{FF2B5EF4-FFF2-40B4-BE49-F238E27FC236}">
                <a16:creationId xmlns:a16="http://schemas.microsoft.com/office/drawing/2014/main" id="{C7BA43B4-4445-8023-7E3E-9186CF9A1783}"/>
              </a:ext>
            </a:extLst>
          </p:cNvPr>
          <p:cNvSpPr txBox="1"/>
          <p:nvPr/>
        </p:nvSpPr>
        <p:spPr>
          <a:xfrm>
            <a:off x="6219978" y="1210824"/>
            <a:ext cx="9144000" cy="2154436"/>
          </a:xfrm>
          <a:prstGeom prst="rect">
            <a:avLst/>
          </a:prstGeom>
          <a:noFill/>
        </p:spPr>
        <p:txBody>
          <a:bodyPr wrap="square">
            <a:spAutoFit/>
          </a:bodyPr>
          <a:lstStyle/>
          <a:p>
            <a:r>
              <a:rPr lang="en-US" sz="4800" dirty="0"/>
              <a:t>Billet:</a:t>
            </a:r>
          </a:p>
          <a:p>
            <a:r>
              <a:rPr lang="en-US" sz="2000" dirty="0"/>
              <a:t>The pronunciation you provided is also correct: /ˈ</a:t>
            </a:r>
            <a:r>
              <a:rPr lang="en-US" sz="2000" dirty="0" err="1"/>
              <a:t>bɪlɪt</a:t>
            </a:r>
            <a:r>
              <a:rPr lang="en-US" sz="2000" dirty="0"/>
              <a:t>/. </a:t>
            </a:r>
          </a:p>
          <a:p>
            <a:endParaRPr lang="en-US" sz="4800" dirty="0"/>
          </a:p>
          <a:p>
            <a:endParaRPr lang="en-US" dirty="0"/>
          </a:p>
        </p:txBody>
      </p:sp>
      <p:pic>
        <p:nvPicPr>
          <p:cNvPr id="48" name="Picture 47">
            <a:extLst>
              <a:ext uri="{FF2B5EF4-FFF2-40B4-BE49-F238E27FC236}">
                <a16:creationId xmlns:a16="http://schemas.microsoft.com/office/drawing/2014/main" id="{74506606-CE34-E668-D2B0-7150EE1A0533}"/>
              </a:ext>
            </a:extLst>
          </p:cNvPr>
          <p:cNvPicPr>
            <a:picLocks noChangeAspect="1"/>
          </p:cNvPicPr>
          <p:nvPr/>
        </p:nvPicPr>
        <p:blipFill>
          <a:blip r:embed="rId10">
            <a:extLst>
              <a:ext uri="{BEBA8EAE-BF5A-486C-A8C5-ECC9F3942E4B}">
                <a14:imgProps xmlns:a14="http://schemas.microsoft.com/office/drawing/2010/main">
                  <a14:imgLayer r:embed="rId11">
                    <a14:imgEffect>
                      <a14:artisticTexturizer/>
                    </a14:imgEffect>
                  </a14:imgLayer>
                </a14:imgProps>
              </a:ext>
            </a:extLst>
          </a:blip>
          <a:stretch>
            <a:fillRect/>
          </a:stretch>
        </p:blipFill>
        <p:spPr>
          <a:xfrm>
            <a:off x="11963400" y="2979551"/>
            <a:ext cx="3881552" cy="26883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0" name="Picture 49">
            <a:extLst>
              <a:ext uri="{FF2B5EF4-FFF2-40B4-BE49-F238E27FC236}">
                <a16:creationId xmlns:a16="http://schemas.microsoft.com/office/drawing/2014/main" id="{C911DFE9-D2CC-23C3-D0C5-2146B2BCC9C3}"/>
              </a:ext>
            </a:extLst>
          </p:cNvPr>
          <p:cNvPicPr>
            <a:picLocks noChangeAspect="1"/>
          </p:cNvPicPr>
          <p:nvPr/>
        </p:nvPicPr>
        <p:blipFill>
          <a:blip r:embed="rId12"/>
          <a:stretch>
            <a:fillRect/>
          </a:stretch>
        </p:blipFill>
        <p:spPr>
          <a:xfrm>
            <a:off x="10716308" y="5854180"/>
            <a:ext cx="5718025" cy="3936870"/>
          </a:xfrm>
          <a:prstGeom prst="rect">
            <a:avLst/>
          </a:prstGeom>
        </p:spPr>
      </p:pic>
      <p:pic>
        <p:nvPicPr>
          <p:cNvPr id="52" name="Picture 51">
            <a:extLst>
              <a:ext uri="{FF2B5EF4-FFF2-40B4-BE49-F238E27FC236}">
                <a16:creationId xmlns:a16="http://schemas.microsoft.com/office/drawing/2014/main" id="{DAD80B31-7383-AABD-488C-8576BB2705CE}"/>
              </a:ext>
            </a:extLst>
          </p:cNvPr>
          <p:cNvPicPr>
            <a:picLocks noChangeAspect="1"/>
          </p:cNvPicPr>
          <p:nvPr/>
        </p:nvPicPr>
        <p:blipFill>
          <a:blip r:embed="rId13"/>
          <a:stretch>
            <a:fillRect/>
          </a:stretch>
        </p:blipFill>
        <p:spPr>
          <a:xfrm>
            <a:off x="3675347" y="6509908"/>
            <a:ext cx="2682865" cy="2682865"/>
          </a:xfrm>
          <a:prstGeom prst="rect">
            <a:avLst/>
          </a:prstGeom>
        </p:spPr>
      </p:pic>
      <p:sp>
        <p:nvSpPr>
          <p:cNvPr id="54" name="TextBox 53">
            <a:extLst>
              <a:ext uri="{FF2B5EF4-FFF2-40B4-BE49-F238E27FC236}">
                <a16:creationId xmlns:a16="http://schemas.microsoft.com/office/drawing/2014/main" id="{9BDB0D1A-7D07-31D1-5646-ACB654309639}"/>
              </a:ext>
            </a:extLst>
          </p:cNvPr>
          <p:cNvSpPr txBox="1"/>
          <p:nvPr/>
        </p:nvSpPr>
        <p:spPr>
          <a:xfrm>
            <a:off x="6245375" y="7583614"/>
            <a:ext cx="2898625" cy="369332"/>
          </a:xfrm>
          <a:prstGeom prst="rect">
            <a:avLst/>
          </a:prstGeom>
          <a:noFill/>
        </p:spPr>
        <p:txBody>
          <a:bodyPr wrap="square">
            <a:spAutoFit/>
          </a:bodyPr>
          <a:lstStyle/>
          <a:p>
            <a:r>
              <a:rPr lang="en-US" dirty="0"/>
              <a:t>What is Steel Billet?</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7">
                                            <p:txEl>
                                              <p:pRg st="0" end="0"/>
                                            </p:txEl>
                                          </p:spTgt>
                                        </p:tgtEl>
                                        <p:attrNameLst>
                                          <p:attrName>style.visibility</p:attrName>
                                        </p:attrNameLst>
                                      </p:cBhvr>
                                      <p:to>
                                        <p:strVal val="visible"/>
                                      </p:to>
                                    </p:set>
                                    <p:animEffect transition="in" filter="fade">
                                      <p:cBhvr>
                                        <p:cTn id="7" dur="750"/>
                                        <p:tgtEl>
                                          <p:spTgt spid="47">
                                            <p:txEl>
                                              <p:pRg st="0" end="0"/>
                                            </p:txEl>
                                          </p:spTgt>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47">
                                            <p:txEl>
                                              <p:pRg st="1" end="1"/>
                                            </p:txEl>
                                          </p:spTgt>
                                        </p:tgtEl>
                                        <p:attrNameLst>
                                          <p:attrName>style.visibility</p:attrName>
                                        </p:attrNameLst>
                                      </p:cBhvr>
                                      <p:to>
                                        <p:strVal val="visible"/>
                                      </p:to>
                                    </p:set>
                                    <p:animEffect transition="in" filter="fade">
                                      <p:cBhvr>
                                        <p:cTn id="11" dur="750"/>
                                        <p:tgtEl>
                                          <p:spTgt spid="47">
                                            <p:txEl>
                                              <p:pRg st="1" end="1"/>
                                            </p:txEl>
                                          </p:spTgt>
                                        </p:tgtEl>
                                      </p:cBhvr>
                                    </p:animEffect>
                                  </p:childTnLst>
                                </p:cTn>
                              </p:par>
                            </p:childTnLst>
                          </p:cTn>
                        </p:par>
                        <p:par>
                          <p:cTn id="12" fill="hold">
                            <p:stCondLst>
                              <p:cond delay="1500"/>
                            </p:stCondLst>
                            <p:childTnLst>
                              <p:par>
                                <p:cTn id="13" presetID="2" presetClass="entr" presetSubtype="4" fill="hold" grpId="0" nodeType="afterEffect">
                                  <p:stCondLst>
                                    <p:cond delay="0"/>
                                  </p:stCondLst>
                                  <p:childTnLst>
                                    <p:set>
                                      <p:cBhvr>
                                        <p:cTn id="14" dur="1" fill="hold">
                                          <p:stCondLst>
                                            <p:cond delay="0"/>
                                          </p:stCondLst>
                                        </p:cTn>
                                        <p:tgtEl>
                                          <p:spTgt spid="45"/>
                                        </p:tgtEl>
                                        <p:attrNameLst>
                                          <p:attrName>style.visibility</p:attrName>
                                        </p:attrNameLst>
                                      </p:cBhvr>
                                      <p:to>
                                        <p:strVal val="visible"/>
                                      </p:to>
                                    </p:set>
                                    <p:anim calcmode="lin" valueType="num">
                                      <p:cBhvr additive="base">
                                        <p:cTn id="15" dur="750" fill="hold"/>
                                        <p:tgtEl>
                                          <p:spTgt spid="45"/>
                                        </p:tgtEl>
                                        <p:attrNameLst>
                                          <p:attrName>ppt_x</p:attrName>
                                        </p:attrNameLst>
                                      </p:cBhvr>
                                      <p:tavLst>
                                        <p:tav tm="0">
                                          <p:val>
                                            <p:strVal val="#ppt_x"/>
                                          </p:val>
                                        </p:tav>
                                        <p:tav tm="100000">
                                          <p:val>
                                            <p:strVal val="#ppt_x"/>
                                          </p:val>
                                        </p:tav>
                                      </p:tavLst>
                                    </p:anim>
                                    <p:anim calcmode="lin" valueType="num">
                                      <p:cBhvr additive="base">
                                        <p:cTn id="16" dur="750" fill="hold"/>
                                        <p:tgtEl>
                                          <p:spTgt spid="45"/>
                                        </p:tgtEl>
                                        <p:attrNameLst>
                                          <p:attrName>ppt_y</p:attrName>
                                        </p:attrNameLst>
                                      </p:cBhvr>
                                      <p:tavLst>
                                        <p:tav tm="0">
                                          <p:val>
                                            <p:strVal val="1+#ppt_h/2"/>
                                          </p:val>
                                        </p:tav>
                                        <p:tav tm="100000">
                                          <p:val>
                                            <p:strVal val="#ppt_y"/>
                                          </p:val>
                                        </p:tav>
                                      </p:tavLst>
                                    </p:anim>
                                  </p:childTnLst>
                                </p:cTn>
                              </p:par>
                            </p:childTnLst>
                          </p:cTn>
                        </p:par>
                        <p:par>
                          <p:cTn id="17" fill="hold">
                            <p:stCondLst>
                              <p:cond delay="2250"/>
                            </p:stCondLst>
                            <p:childTnLst>
                              <p:par>
                                <p:cTn id="18" presetID="16" presetClass="entr" presetSubtype="21" fill="hold" nodeType="after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barn(inVertical)">
                                      <p:cBhvr>
                                        <p:cTn id="20" dur="750"/>
                                        <p:tgtEl>
                                          <p:spTgt spid="48"/>
                                        </p:tgtEl>
                                      </p:cBhvr>
                                    </p:animEffect>
                                  </p:childTnLst>
                                </p:cTn>
                              </p:par>
                            </p:childTnLst>
                          </p:cTn>
                        </p:par>
                        <p:par>
                          <p:cTn id="21" fill="hold">
                            <p:stCondLst>
                              <p:cond delay="3000"/>
                            </p:stCondLst>
                            <p:childTnLst>
                              <p:par>
                                <p:cTn id="22" presetID="16" presetClass="entr" presetSubtype="21" fill="hold" nodeType="afterEffect">
                                  <p:stCondLst>
                                    <p:cond delay="0"/>
                                  </p:stCondLst>
                                  <p:childTnLst>
                                    <p:set>
                                      <p:cBhvr>
                                        <p:cTn id="23" dur="1" fill="hold">
                                          <p:stCondLst>
                                            <p:cond delay="0"/>
                                          </p:stCondLst>
                                        </p:cTn>
                                        <p:tgtEl>
                                          <p:spTgt spid="50"/>
                                        </p:tgtEl>
                                        <p:attrNameLst>
                                          <p:attrName>style.visibility</p:attrName>
                                        </p:attrNameLst>
                                      </p:cBhvr>
                                      <p:to>
                                        <p:strVal val="visible"/>
                                      </p:to>
                                    </p:set>
                                    <p:animEffect transition="in" filter="barn(inVertical)">
                                      <p:cBhvr>
                                        <p:cTn id="24" dur="750"/>
                                        <p:tgtEl>
                                          <p:spTgt spid="50"/>
                                        </p:tgtEl>
                                      </p:cBhvr>
                                    </p:animEffect>
                                  </p:childTnLst>
                                </p:cTn>
                              </p:par>
                            </p:childTnLst>
                          </p:cTn>
                        </p:par>
                        <p:par>
                          <p:cTn id="25" fill="hold">
                            <p:stCondLst>
                              <p:cond delay="3750"/>
                            </p:stCondLst>
                            <p:childTnLst>
                              <p:par>
                                <p:cTn id="26" presetID="2" presetClass="entr" presetSubtype="4" fill="hold" nodeType="afterEffect">
                                  <p:stCondLst>
                                    <p:cond delay="0"/>
                                  </p:stCondLst>
                                  <p:childTnLst>
                                    <p:set>
                                      <p:cBhvr>
                                        <p:cTn id="27" dur="1" fill="hold">
                                          <p:stCondLst>
                                            <p:cond delay="0"/>
                                          </p:stCondLst>
                                        </p:cTn>
                                        <p:tgtEl>
                                          <p:spTgt spid="52"/>
                                        </p:tgtEl>
                                        <p:attrNameLst>
                                          <p:attrName>style.visibility</p:attrName>
                                        </p:attrNameLst>
                                      </p:cBhvr>
                                      <p:to>
                                        <p:strVal val="visible"/>
                                      </p:to>
                                    </p:set>
                                    <p:anim calcmode="lin" valueType="num">
                                      <p:cBhvr additive="base">
                                        <p:cTn id="28" dur="750" fill="hold"/>
                                        <p:tgtEl>
                                          <p:spTgt spid="52"/>
                                        </p:tgtEl>
                                        <p:attrNameLst>
                                          <p:attrName>ppt_x</p:attrName>
                                        </p:attrNameLst>
                                      </p:cBhvr>
                                      <p:tavLst>
                                        <p:tav tm="0">
                                          <p:val>
                                            <p:strVal val="#ppt_x"/>
                                          </p:val>
                                        </p:tav>
                                        <p:tav tm="100000">
                                          <p:val>
                                            <p:strVal val="#ppt_x"/>
                                          </p:val>
                                        </p:tav>
                                      </p:tavLst>
                                    </p:anim>
                                    <p:anim calcmode="lin" valueType="num">
                                      <p:cBhvr additive="base">
                                        <p:cTn id="29" dur="750" fill="hold"/>
                                        <p:tgtEl>
                                          <p:spTgt spid="52"/>
                                        </p:tgtEl>
                                        <p:attrNameLst>
                                          <p:attrName>ppt_y</p:attrName>
                                        </p:attrNameLst>
                                      </p:cBhvr>
                                      <p:tavLst>
                                        <p:tav tm="0">
                                          <p:val>
                                            <p:strVal val="1+#ppt_h/2"/>
                                          </p:val>
                                        </p:tav>
                                        <p:tav tm="100000">
                                          <p:val>
                                            <p:strVal val="#ppt_y"/>
                                          </p:val>
                                        </p:tav>
                                      </p:tavLst>
                                    </p:anim>
                                  </p:childTnLst>
                                </p:cTn>
                              </p:par>
                            </p:childTnLst>
                          </p:cTn>
                        </p:par>
                        <p:par>
                          <p:cTn id="30" fill="hold">
                            <p:stCondLst>
                              <p:cond delay="4500"/>
                            </p:stCondLst>
                            <p:childTnLst>
                              <p:par>
                                <p:cTn id="31" presetID="2" presetClass="entr" presetSubtype="4" fill="hold" grpId="0" nodeType="afterEffect">
                                  <p:stCondLst>
                                    <p:cond delay="0"/>
                                  </p:stCondLst>
                                  <p:childTnLst>
                                    <p:set>
                                      <p:cBhvr>
                                        <p:cTn id="32" dur="1" fill="hold">
                                          <p:stCondLst>
                                            <p:cond delay="0"/>
                                          </p:stCondLst>
                                        </p:cTn>
                                        <p:tgtEl>
                                          <p:spTgt spid="54"/>
                                        </p:tgtEl>
                                        <p:attrNameLst>
                                          <p:attrName>style.visibility</p:attrName>
                                        </p:attrNameLst>
                                      </p:cBhvr>
                                      <p:to>
                                        <p:strVal val="visible"/>
                                      </p:to>
                                    </p:set>
                                    <p:anim calcmode="lin" valueType="num">
                                      <p:cBhvr additive="base">
                                        <p:cTn id="33" dur="750" fill="hold"/>
                                        <p:tgtEl>
                                          <p:spTgt spid="54"/>
                                        </p:tgtEl>
                                        <p:attrNameLst>
                                          <p:attrName>ppt_x</p:attrName>
                                        </p:attrNameLst>
                                      </p:cBhvr>
                                      <p:tavLst>
                                        <p:tav tm="0">
                                          <p:val>
                                            <p:strVal val="#ppt_x"/>
                                          </p:val>
                                        </p:tav>
                                        <p:tav tm="100000">
                                          <p:val>
                                            <p:strVal val="#ppt_x"/>
                                          </p:val>
                                        </p:tav>
                                      </p:tavLst>
                                    </p:anim>
                                    <p:anim calcmode="lin" valueType="num">
                                      <p:cBhvr additive="base">
                                        <p:cTn id="34" dur="750" fill="hold"/>
                                        <p:tgtEl>
                                          <p:spTgt spid="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5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CFCFC"/>
        </a:solidFill>
        <a:effectLst/>
      </p:bgPr>
    </p:bg>
    <p:spTree>
      <p:nvGrpSpPr>
        <p:cNvPr id="1" name=""/>
        <p:cNvGrpSpPr/>
        <p:nvPr/>
      </p:nvGrpSpPr>
      <p:grpSpPr>
        <a:xfrm>
          <a:off x="0" y="0"/>
          <a:ext cx="0" cy="0"/>
          <a:chOff x="0" y="0"/>
          <a:chExt cx="0" cy="0"/>
        </a:xfrm>
      </p:grpSpPr>
      <p:sp>
        <p:nvSpPr>
          <p:cNvPr id="2" name="Freeform 2"/>
          <p:cNvSpPr/>
          <p:nvPr/>
        </p:nvSpPr>
        <p:spPr>
          <a:xfrm flipV="1">
            <a:off x="15518065" y="115"/>
            <a:ext cx="2769935" cy="2769935"/>
          </a:xfrm>
          <a:custGeom>
            <a:avLst/>
            <a:gdLst/>
            <a:ahLst/>
            <a:cxnLst/>
            <a:rect l="l" t="t" r="r" b="b"/>
            <a:pathLst>
              <a:path w="2769935" h="2769935">
                <a:moveTo>
                  <a:pt x="0" y="2769935"/>
                </a:moveTo>
                <a:lnTo>
                  <a:pt x="2769935" y="2769935"/>
                </a:lnTo>
                <a:lnTo>
                  <a:pt x="2769935" y="0"/>
                </a:lnTo>
                <a:lnTo>
                  <a:pt x="0" y="0"/>
                </a:lnTo>
                <a:lnTo>
                  <a:pt x="0" y="2769935"/>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TextBox 7"/>
          <p:cNvSpPr txBox="1"/>
          <p:nvPr/>
        </p:nvSpPr>
        <p:spPr>
          <a:xfrm>
            <a:off x="308468" y="9610075"/>
            <a:ext cx="3061970" cy="307777"/>
          </a:xfrm>
          <a:prstGeom prst="rect">
            <a:avLst/>
          </a:prstGeom>
        </p:spPr>
        <p:txBody>
          <a:bodyPr lIns="0" tIns="0" rIns="0" bIns="0" rtlCol="0" anchor="t">
            <a:spAutoFit/>
          </a:bodyPr>
          <a:lstStyle/>
          <a:p>
            <a:pPr>
              <a:lnSpc>
                <a:spcPts val="2400"/>
              </a:lnSpc>
            </a:pPr>
            <a:r>
              <a:rPr lang="en-US" sz="2000" dirty="0">
                <a:solidFill>
                  <a:srgbClr val="FFC619"/>
                </a:solidFill>
                <a:latin typeface="Poppins Ultra-Bold"/>
              </a:rPr>
              <a:t>Razi university</a:t>
            </a:r>
          </a:p>
        </p:txBody>
      </p:sp>
      <p:sp>
        <p:nvSpPr>
          <p:cNvPr id="8" name="Freeform 8"/>
          <p:cNvSpPr/>
          <p:nvPr/>
        </p:nvSpPr>
        <p:spPr>
          <a:xfrm>
            <a:off x="276561" y="395217"/>
            <a:ext cx="2471890" cy="2471890"/>
          </a:xfrm>
          <a:custGeom>
            <a:avLst/>
            <a:gdLst/>
            <a:ahLst/>
            <a:cxnLst/>
            <a:rect l="l" t="t" r="r" b="b"/>
            <a:pathLst>
              <a:path w="2471890" h="2471890">
                <a:moveTo>
                  <a:pt x="0" y="0"/>
                </a:moveTo>
                <a:lnTo>
                  <a:pt x="2471890" y="0"/>
                </a:lnTo>
                <a:lnTo>
                  <a:pt x="2471890" y="2471890"/>
                </a:lnTo>
                <a:lnTo>
                  <a:pt x="0" y="24718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TextBox 9"/>
          <p:cNvSpPr txBox="1"/>
          <p:nvPr/>
        </p:nvSpPr>
        <p:spPr>
          <a:xfrm>
            <a:off x="913801" y="729461"/>
            <a:ext cx="1754750" cy="1705532"/>
          </a:xfrm>
          <a:prstGeom prst="rect">
            <a:avLst/>
          </a:prstGeom>
        </p:spPr>
        <p:txBody>
          <a:bodyPr lIns="0" tIns="0" rIns="0" bIns="0" rtlCol="0" anchor="t">
            <a:spAutoFit/>
          </a:bodyPr>
          <a:lstStyle/>
          <a:p>
            <a:pPr>
              <a:lnSpc>
                <a:spcPts val="13999"/>
              </a:lnSpc>
            </a:pPr>
            <a:r>
              <a:rPr lang="en-US" sz="9999" dirty="0">
                <a:solidFill>
                  <a:srgbClr val="FCFCFC"/>
                </a:solidFill>
                <a:latin typeface="Poppins Ultra-Bold"/>
              </a:rPr>
              <a:t>11</a:t>
            </a:r>
          </a:p>
        </p:txBody>
      </p:sp>
      <p:sp>
        <p:nvSpPr>
          <p:cNvPr id="24" name="TextBox 23">
            <a:extLst>
              <a:ext uri="{FF2B5EF4-FFF2-40B4-BE49-F238E27FC236}">
                <a16:creationId xmlns:a16="http://schemas.microsoft.com/office/drawing/2014/main" id="{6525040C-514A-F105-C2C2-A50161F2D35D}"/>
              </a:ext>
            </a:extLst>
          </p:cNvPr>
          <p:cNvSpPr txBox="1"/>
          <p:nvPr/>
        </p:nvSpPr>
        <p:spPr>
          <a:xfrm>
            <a:off x="3385691" y="3086100"/>
            <a:ext cx="5758309" cy="3785652"/>
          </a:xfrm>
          <a:prstGeom prst="rect">
            <a:avLst/>
          </a:prstGeom>
          <a:noFill/>
        </p:spPr>
        <p:txBody>
          <a:bodyPr wrap="square">
            <a:spAutoFit/>
          </a:bodyPr>
          <a:lstStyle/>
          <a:p>
            <a:r>
              <a:rPr lang="en-US" sz="2400" dirty="0"/>
              <a:t>A brazing alloy is a metal that is added during the brazing process to form a bond between the parts being joined. Brazing alloys are often made of a mixture of metals such as silver, copper, and nickel. They melt at high temperatures and flow into the joint between two close-fitting parts, creating a strong, sealed joint when cooled. This process is commonly used in plumbing, electronics, and even jewelry making.</a:t>
            </a:r>
          </a:p>
        </p:txBody>
      </p:sp>
      <p:sp>
        <p:nvSpPr>
          <p:cNvPr id="26" name="TextBox 25">
            <a:extLst>
              <a:ext uri="{FF2B5EF4-FFF2-40B4-BE49-F238E27FC236}">
                <a16:creationId xmlns:a16="http://schemas.microsoft.com/office/drawing/2014/main" id="{4CF5D91F-E91A-00F1-E8AF-7131028F050D}"/>
              </a:ext>
            </a:extLst>
          </p:cNvPr>
          <p:cNvSpPr txBox="1"/>
          <p:nvPr/>
        </p:nvSpPr>
        <p:spPr>
          <a:xfrm>
            <a:off x="3385691" y="1180118"/>
            <a:ext cx="9906000" cy="1138773"/>
          </a:xfrm>
          <a:prstGeom prst="rect">
            <a:avLst/>
          </a:prstGeom>
          <a:noFill/>
        </p:spPr>
        <p:txBody>
          <a:bodyPr wrap="square">
            <a:spAutoFit/>
          </a:bodyPr>
          <a:lstStyle/>
          <a:p>
            <a:r>
              <a:rPr lang="en-US" sz="4800" dirty="0"/>
              <a:t>brazing alloy:</a:t>
            </a:r>
          </a:p>
          <a:p>
            <a:r>
              <a:rPr lang="en-US" sz="2000" dirty="0"/>
              <a:t>The pronunciation is : /ˈ</a:t>
            </a:r>
            <a:r>
              <a:rPr lang="en-US" sz="2000" dirty="0" err="1"/>
              <a:t>breɪzɪŋ</a:t>
            </a:r>
            <a:r>
              <a:rPr lang="en-US" sz="2000" dirty="0"/>
              <a:t> ˈ</a:t>
            </a:r>
            <a:r>
              <a:rPr lang="en-US" sz="2000" dirty="0" err="1"/>
              <a:t>ælɔɪ</a:t>
            </a:r>
            <a:r>
              <a:rPr lang="en-US" sz="2000" dirty="0"/>
              <a:t>/</a:t>
            </a:r>
          </a:p>
        </p:txBody>
      </p:sp>
      <p:pic>
        <p:nvPicPr>
          <p:cNvPr id="28" name="Picture 27">
            <a:extLst>
              <a:ext uri="{FF2B5EF4-FFF2-40B4-BE49-F238E27FC236}">
                <a16:creationId xmlns:a16="http://schemas.microsoft.com/office/drawing/2014/main" id="{A3295534-F243-1854-CE96-5D809AE8D8A6}"/>
              </a:ext>
            </a:extLst>
          </p:cNvPr>
          <p:cNvPicPr>
            <a:picLocks noChangeAspect="1"/>
          </p:cNvPicPr>
          <p:nvPr/>
        </p:nvPicPr>
        <p:blipFill>
          <a:blip r:embed="rId6">
            <a:alphaModFix amt="20000"/>
          </a:blip>
          <a:stretch>
            <a:fillRect/>
          </a:stretch>
        </p:blipFill>
        <p:spPr>
          <a:xfrm>
            <a:off x="5829894" y="3121572"/>
            <a:ext cx="7968109" cy="7968109"/>
          </a:xfrm>
          <a:prstGeom prst="rect">
            <a:avLst/>
          </a:prstGeom>
          <a:effectLst>
            <a:softEdge rad="635000"/>
          </a:effectLst>
        </p:spPr>
      </p:pic>
      <p:pic>
        <p:nvPicPr>
          <p:cNvPr id="29" name="Picture 28">
            <a:extLst>
              <a:ext uri="{FF2B5EF4-FFF2-40B4-BE49-F238E27FC236}">
                <a16:creationId xmlns:a16="http://schemas.microsoft.com/office/drawing/2014/main" id="{C54663B0-3A3D-E57A-DEC4-C9294624153E}"/>
              </a:ext>
            </a:extLst>
          </p:cNvPr>
          <p:cNvPicPr>
            <a:picLocks noChangeAspect="1"/>
          </p:cNvPicPr>
          <p:nvPr/>
        </p:nvPicPr>
        <p:blipFill>
          <a:blip r:embed="rId7"/>
          <a:stretch>
            <a:fillRect/>
          </a:stretch>
        </p:blipFill>
        <p:spPr>
          <a:xfrm>
            <a:off x="12781570" y="3753476"/>
            <a:ext cx="4693010" cy="33521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fade">
                                      <p:cBhvr>
                                        <p:cTn id="7" dur="750"/>
                                        <p:tgtEl>
                                          <p:spTgt spid="26">
                                            <p:txEl>
                                              <p:pRg st="0" end="0"/>
                                            </p:txEl>
                                          </p:spTgt>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26">
                                            <p:txEl>
                                              <p:pRg st="1" end="1"/>
                                            </p:txEl>
                                          </p:spTgt>
                                        </p:tgtEl>
                                        <p:attrNameLst>
                                          <p:attrName>style.visibility</p:attrName>
                                        </p:attrNameLst>
                                      </p:cBhvr>
                                      <p:to>
                                        <p:strVal val="visible"/>
                                      </p:to>
                                    </p:set>
                                    <p:animEffect transition="in" filter="fade">
                                      <p:cBhvr>
                                        <p:cTn id="11" dur="750"/>
                                        <p:tgtEl>
                                          <p:spTgt spid="26">
                                            <p:txEl>
                                              <p:pRg st="1" end="1"/>
                                            </p:txEl>
                                          </p:spTgt>
                                        </p:tgtEl>
                                      </p:cBhvr>
                                    </p:animEffect>
                                  </p:childTnLst>
                                </p:cTn>
                              </p:par>
                            </p:childTnLst>
                          </p:cTn>
                        </p:par>
                        <p:par>
                          <p:cTn id="12" fill="hold">
                            <p:stCondLst>
                              <p:cond delay="1500"/>
                            </p:stCondLst>
                            <p:childTnLst>
                              <p:par>
                                <p:cTn id="13" presetID="16" presetClass="entr" presetSubtype="21" fill="hold"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barn(inVertical)">
                                      <p:cBhvr>
                                        <p:cTn id="15" dur="1750"/>
                                        <p:tgtEl>
                                          <p:spTgt spid="28"/>
                                        </p:tgtEl>
                                      </p:cBhvr>
                                    </p:animEffect>
                                  </p:childTnLst>
                                </p:cTn>
                              </p:par>
                            </p:childTnLst>
                          </p:cTn>
                        </p:par>
                        <p:par>
                          <p:cTn id="16" fill="hold">
                            <p:stCondLst>
                              <p:cond delay="3250"/>
                            </p:stCondLst>
                            <p:childTnLst>
                              <p:par>
                                <p:cTn id="17" presetID="2" presetClass="entr" presetSubtype="4" fill="hold" nodeType="afterEffect">
                                  <p:stCondLst>
                                    <p:cond delay="0"/>
                                  </p:stCondLst>
                                  <p:childTnLst>
                                    <p:set>
                                      <p:cBhvr>
                                        <p:cTn id="18" dur="1" fill="hold">
                                          <p:stCondLst>
                                            <p:cond delay="0"/>
                                          </p:stCondLst>
                                        </p:cTn>
                                        <p:tgtEl>
                                          <p:spTgt spid="24">
                                            <p:txEl>
                                              <p:pRg st="0" end="0"/>
                                            </p:txEl>
                                          </p:spTgt>
                                        </p:tgtEl>
                                        <p:attrNameLst>
                                          <p:attrName>style.visibility</p:attrName>
                                        </p:attrNameLst>
                                      </p:cBhvr>
                                      <p:to>
                                        <p:strVal val="visible"/>
                                      </p:to>
                                    </p:set>
                                    <p:anim calcmode="lin" valueType="num">
                                      <p:cBhvr additive="base">
                                        <p:cTn id="19" dur="75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20" dur="750" fill="hold"/>
                                        <p:tgtEl>
                                          <p:spTgt spid="24">
                                            <p:txEl>
                                              <p:pRg st="0" end="0"/>
                                            </p:txEl>
                                          </p:spTgt>
                                        </p:tgtEl>
                                        <p:attrNameLst>
                                          <p:attrName>ppt_y</p:attrName>
                                        </p:attrNameLst>
                                      </p:cBhvr>
                                      <p:tavLst>
                                        <p:tav tm="0">
                                          <p:val>
                                            <p:strVal val="1+#ppt_h/2"/>
                                          </p:val>
                                        </p:tav>
                                        <p:tav tm="100000">
                                          <p:val>
                                            <p:strVal val="#ppt_y"/>
                                          </p:val>
                                        </p:tav>
                                      </p:tavLst>
                                    </p:anim>
                                  </p:childTnLst>
                                </p:cTn>
                              </p:par>
                            </p:childTnLst>
                          </p:cTn>
                        </p:par>
                        <p:par>
                          <p:cTn id="21" fill="hold">
                            <p:stCondLst>
                              <p:cond delay="4000"/>
                            </p:stCondLst>
                            <p:childTnLst>
                              <p:par>
                                <p:cTn id="22" presetID="16" presetClass="entr" presetSubtype="21" fill="hold" nodeType="after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barn(inVertical)">
                                      <p:cBhvr>
                                        <p:cTn id="24"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CFCFC"/>
        </a:solidFill>
        <a:effectLst/>
      </p:bgPr>
    </p:bg>
    <p:spTree>
      <p:nvGrpSpPr>
        <p:cNvPr id="1" name=""/>
        <p:cNvGrpSpPr/>
        <p:nvPr/>
      </p:nvGrpSpPr>
      <p:grpSpPr>
        <a:xfrm>
          <a:off x="0" y="0"/>
          <a:ext cx="0" cy="0"/>
          <a:chOff x="0" y="0"/>
          <a:chExt cx="0" cy="0"/>
        </a:xfrm>
      </p:grpSpPr>
      <p:sp>
        <p:nvSpPr>
          <p:cNvPr id="2" name="Freeform 2"/>
          <p:cNvSpPr/>
          <p:nvPr/>
        </p:nvSpPr>
        <p:spPr>
          <a:xfrm rot="-5400000">
            <a:off x="12849225" y="3314700"/>
            <a:ext cx="7315200" cy="3657600"/>
          </a:xfrm>
          <a:custGeom>
            <a:avLst/>
            <a:gdLst/>
            <a:ahLst/>
            <a:cxnLst/>
            <a:rect l="l" t="t" r="r" b="b"/>
            <a:pathLst>
              <a:path w="7315200" h="3657600">
                <a:moveTo>
                  <a:pt x="0" y="0"/>
                </a:moveTo>
                <a:lnTo>
                  <a:pt x="7315200" y="0"/>
                </a:lnTo>
                <a:lnTo>
                  <a:pt x="7315200" y="3657600"/>
                </a:lnTo>
                <a:lnTo>
                  <a:pt x="0" y="36576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3"/>
          <p:cNvSpPr txBox="1"/>
          <p:nvPr/>
        </p:nvSpPr>
        <p:spPr>
          <a:xfrm>
            <a:off x="4516456" y="3400425"/>
            <a:ext cx="10732554" cy="2336801"/>
          </a:xfrm>
          <a:prstGeom prst="rect">
            <a:avLst/>
          </a:prstGeom>
        </p:spPr>
        <p:txBody>
          <a:bodyPr lIns="0" tIns="0" rIns="0" bIns="0" rtlCol="0" anchor="t">
            <a:spAutoFit/>
          </a:bodyPr>
          <a:lstStyle/>
          <a:p>
            <a:pPr>
              <a:lnSpc>
                <a:spcPts val="18199"/>
              </a:lnSpc>
            </a:pPr>
            <a:r>
              <a:rPr lang="en-US" sz="12999">
                <a:solidFill>
                  <a:srgbClr val="1C1C1C"/>
                </a:solidFill>
                <a:latin typeface="Poppins Ultra-Bold"/>
              </a:rPr>
              <a:t>Thank You</a:t>
            </a:r>
          </a:p>
        </p:txBody>
      </p:sp>
      <p:sp>
        <p:nvSpPr>
          <p:cNvPr id="4" name="Freeform 4"/>
          <p:cNvSpPr/>
          <p:nvPr/>
        </p:nvSpPr>
        <p:spPr>
          <a:xfrm flipH="1">
            <a:off x="0" y="5887038"/>
            <a:ext cx="4399962" cy="4399962"/>
          </a:xfrm>
          <a:custGeom>
            <a:avLst/>
            <a:gdLst/>
            <a:ahLst/>
            <a:cxnLst/>
            <a:rect l="l" t="t" r="r" b="b"/>
            <a:pathLst>
              <a:path w="4399962" h="4399962">
                <a:moveTo>
                  <a:pt x="4399962" y="0"/>
                </a:moveTo>
                <a:lnTo>
                  <a:pt x="0" y="0"/>
                </a:lnTo>
                <a:lnTo>
                  <a:pt x="0" y="4399962"/>
                </a:lnTo>
                <a:lnTo>
                  <a:pt x="4399962" y="4399962"/>
                </a:lnTo>
                <a:lnTo>
                  <a:pt x="4399962"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9736239" y="5887038"/>
            <a:ext cx="4238684" cy="516349"/>
          </a:xfrm>
          <a:custGeom>
            <a:avLst/>
            <a:gdLst/>
            <a:ahLst/>
            <a:cxnLst/>
            <a:rect l="l" t="t" r="r" b="b"/>
            <a:pathLst>
              <a:path w="4238684" h="516349">
                <a:moveTo>
                  <a:pt x="0" y="0"/>
                </a:moveTo>
                <a:lnTo>
                  <a:pt x="4238684" y="0"/>
                </a:lnTo>
                <a:lnTo>
                  <a:pt x="4238684" y="516349"/>
                </a:lnTo>
                <a:lnTo>
                  <a:pt x="0" y="51634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TextBox 6"/>
          <p:cNvSpPr txBox="1"/>
          <p:nvPr/>
        </p:nvSpPr>
        <p:spPr>
          <a:xfrm>
            <a:off x="4516456" y="5622925"/>
            <a:ext cx="5172158" cy="901700"/>
          </a:xfrm>
          <a:prstGeom prst="rect">
            <a:avLst/>
          </a:prstGeom>
        </p:spPr>
        <p:txBody>
          <a:bodyPr lIns="0" tIns="0" rIns="0" bIns="0" rtlCol="0" anchor="t">
            <a:spAutoFit/>
          </a:bodyPr>
          <a:lstStyle/>
          <a:p>
            <a:pPr>
              <a:lnSpc>
                <a:spcPts val="7000"/>
              </a:lnSpc>
            </a:pPr>
            <a:r>
              <a:rPr lang="en-US" sz="5000" dirty="0">
                <a:solidFill>
                  <a:srgbClr val="1C1C1C"/>
                </a:solidFill>
                <a:latin typeface="Poppins Ultra-Bold"/>
              </a:rPr>
              <a:t>For Watching</a:t>
            </a:r>
          </a:p>
        </p:txBody>
      </p:sp>
    </p:spTree>
  </p:cSld>
  <p:clrMapOvr>
    <a:masterClrMapping/>
  </p:clrMapOvr>
  <mc:AlternateContent xmlns:mc="http://schemas.openxmlformats.org/markup-compatibility/2006">
    <mc:Choice xmlns:p14="http://schemas.microsoft.com/office/powerpoint/2010/main" Requires="p14">
      <p:transition spd="slow" p14:dur="2000">
        <p:randomBar dir="vert"/>
      </p:transition>
    </mc:Choice>
    <mc:Fallback>
      <p:transition spd="slow">
        <p:randomBar dir="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CFCFC"/>
        </a:solidFill>
        <a:effectLst/>
      </p:bgPr>
    </p:bg>
    <p:spTree>
      <p:nvGrpSpPr>
        <p:cNvPr id="1" name=""/>
        <p:cNvGrpSpPr/>
        <p:nvPr/>
      </p:nvGrpSpPr>
      <p:grpSpPr>
        <a:xfrm>
          <a:off x="0" y="0"/>
          <a:ext cx="0" cy="0"/>
          <a:chOff x="0" y="0"/>
          <a:chExt cx="0" cy="0"/>
        </a:xfrm>
      </p:grpSpPr>
      <p:sp>
        <p:nvSpPr>
          <p:cNvPr id="2" name="Freeform 2"/>
          <p:cNvSpPr/>
          <p:nvPr/>
        </p:nvSpPr>
        <p:spPr>
          <a:xfrm flipV="1">
            <a:off x="15518065" y="-798"/>
            <a:ext cx="2769935" cy="2769935"/>
          </a:xfrm>
          <a:custGeom>
            <a:avLst/>
            <a:gdLst/>
            <a:ahLst/>
            <a:cxnLst/>
            <a:rect l="l" t="t" r="r" b="b"/>
            <a:pathLst>
              <a:path w="2769935" h="2769935">
                <a:moveTo>
                  <a:pt x="0" y="2769935"/>
                </a:moveTo>
                <a:lnTo>
                  <a:pt x="2769935" y="2769935"/>
                </a:lnTo>
                <a:lnTo>
                  <a:pt x="2769935" y="0"/>
                </a:lnTo>
                <a:lnTo>
                  <a:pt x="0" y="0"/>
                </a:lnTo>
                <a:lnTo>
                  <a:pt x="0" y="2769935"/>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10" name="Group 10"/>
          <p:cNvGrpSpPr/>
          <p:nvPr/>
        </p:nvGrpSpPr>
        <p:grpSpPr>
          <a:xfrm>
            <a:off x="1066800" y="1687897"/>
            <a:ext cx="10002932" cy="1814434"/>
            <a:chOff x="0" y="0"/>
            <a:chExt cx="2240474" cy="406400"/>
          </a:xfrm>
        </p:grpSpPr>
        <p:sp>
          <p:nvSpPr>
            <p:cNvPr id="11" name="Freeform 11"/>
            <p:cNvSpPr/>
            <p:nvPr/>
          </p:nvSpPr>
          <p:spPr>
            <a:xfrm>
              <a:off x="0" y="0"/>
              <a:ext cx="2240474" cy="406400"/>
            </a:xfrm>
            <a:custGeom>
              <a:avLst/>
              <a:gdLst/>
              <a:ahLst/>
              <a:cxnLst/>
              <a:rect l="l" t="t" r="r" b="b"/>
              <a:pathLst>
                <a:path w="2240474" h="406400">
                  <a:moveTo>
                    <a:pt x="2037274" y="0"/>
                  </a:moveTo>
                  <a:cubicBezTo>
                    <a:pt x="2149498" y="0"/>
                    <a:pt x="2240474" y="90976"/>
                    <a:pt x="2240474" y="203200"/>
                  </a:cubicBezTo>
                  <a:cubicBezTo>
                    <a:pt x="2240474" y="315424"/>
                    <a:pt x="2149498" y="406400"/>
                    <a:pt x="2037274" y="406400"/>
                  </a:cubicBezTo>
                  <a:lnTo>
                    <a:pt x="203200" y="406400"/>
                  </a:lnTo>
                  <a:cubicBezTo>
                    <a:pt x="90976" y="406400"/>
                    <a:pt x="0" y="315424"/>
                    <a:pt x="0" y="203200"/>
                  </a:cubicBezTo>
                  <a:cubicBezTo>
                    <a:pt x="0" y="90976"/>
                    <a:pt x="90976" y="0"/>
                    <a:pt x="203200" y="0"/>
                  </a:cubicBezTo>
                  <a:close/>
                </a:path>
              </a:pathLst>
            </a:custGeom>
            <a:solidFill>
              <a:srgbClr val="FFC619"/>
            </a:solidFill>
          </p:spPr>
        </p:sp>
        <p:sp>
          <p:nvSpPr>
            <p:cNvPr id="12" name="TextBox 12"/>
            <p:cNvSpPr txBox="1"/>
            <p:nvPr/>
          </p:nvSpPr>
          <p:spPr>
            <a:xfrm>
              <a:off x="0" y="-28575"/>
              <a:ext cx="2240474" cy="434975"/>
            </a:xfrm>
            <a:prstGeom prst="rect">
              <a:avLst/>
            </a:prstGeom>
          </p:spPr>
          <p:txBody>
            <a:bodyPr lIns="50800" tIns="50800" rIns="50800" bIns="50800" rtlCol="0" anchor="ctr"/>
            <a:lstStyle/>
            <a:p>
              <a:pPr algn="ctr">
                <a:lnSpc>
                  <a:spcPts val="2400"/>
                </a:lnSpc>
              </a:pPr>
              <a:endParaRPr/>
            </a:p>
          </p:txBody>
        </p:sp>
      </p:grpSp>
      <p:sp>
        <p:nvSpPr>
          <p:cNvPr id="13" name="TextBox 13"/>
          <p:cNvSpPr txBox="1"/>
          <p:nvPr/>
        </p:nvSpPr>
        <p:spPr>
          <a:xfrm>
            <a:off x="1765646" y="2150820"/>
            <a:ext cx="7679602" cy="981075"/>
          </a:xfrm>
          <a:prstGeom prst="rect">
            <a:avLst/>
          </a:prstGeom>
        </p:spPr>
        <p:txBody>
          <a:bodyPr lIns="0" tIns="0" rIns="0" bIns="0" rtlCol="0" anchor="t">
            <a:spAutoFit/>
          </a:bodyPr>
          <a:lstStyle/>
          <a:p>
            <a:pPr>
              <a:lnSpc>
                <a:spcPts val="7200"/>
              </a:lnSpc>
            </a:pPr>
            <a:r>
              <a:rPr lang="en-US" sz="6000" dirty="0">
                <a:solidFill>
                  <a:srgbClr val="FCFCFC"/>
                </a:solidFill>
                <a:latin typeface="Poppins Ultra-Bold"/>
              </a:rPr>
              <a:t>Table of Content</a:t>
            </a:r>
          </a:p>
        </p:txBody>
      </p:sp>
      <p:sp>
        <p:nvSpPr>
          <p:cNvPr id="15" name="TextBox 15"/>
          <p:cNvSpPr txBox="1"/>
          <p:nvPr/>
        </p:nvSpPr>
        <p:spPr>
          <a:xfrm>
            <a:off x="308468" y="9610075"/>
            <a:ext cx="3061970" cy="307777"/>
          </a:xfrm>
          <a:prstGeom prst="rect">
            <a:avLst/>
          </a:prstGeom>
        </p:spPr>
        <p:txBody>
          <a:bodyPr lIns="0" tIns="0" rIns="0" bIns="0" rtlCol="0" anchor="t">
            <a:spAutoFit/>
          </a:bodyPr>
          <a:lstStyle/>
          <a:p>
            <a:pPr>
              <a:lnSpc>
                <a:spcPts val="2400"/>
              </a:lnSpc>
            </a:pPr>
            <a:r>
              <a:rPr lang="en-US" sz="2000" dirty="0">
                <a:solidFill>
                  <a:srgbClr val="FFC619"/>
                </a:solidFill>
                <a:latin typeface="Poppins Ultra-Bold"/>
              </a:rPr>
              <a:t>Razi university</a:t>
            </a:r>
          </a:p>
        </p:txBody>
      </p:sp>
      <p:sp>
        <p:nvSpPr>
          <p:cNvPr id="16" name="TextBox 16"/>
          <p:cNvSpPr txBox="1"/>
          <p:nvPr/>
        </p:nvSpPr>
        <p:spPr>
          <a:xfrm>
            <a:off x="2271084" y="4269483"/>
            <a:ext cx="3978763" cy="946926"/>
          </a:xfrm>
          <a:prstGeom prst="rect">
            <a:avLst/>
          </a:prstGeom>
        </p:spPr>
        <p:txBody>
          <a:bodyPr wrap="square" lIns="0" tIns="0" rIns="0" bIns="0" rtlCol="0" anchor="t">
            <a:spAutoFit/>
          </a:bodyPr>
          <a:lstStyle/>
          <a:p>
            <a:pPr>
              <a:lnSpc>
                <a:spcPts val="8750"/>
              </a:lnSpc>
            </a:pPr>
            <a:r>
              <a:rPr lang="en-US" sz="2800" dirty="0">
                <a:solidFill>
                  <a:srgbClr val="1C1C1C"/>
                </a:solidFill>
                <a:latin typeface="Poppins Ultra-Bold"/>
              </a:rPr>
              <a:t>Antifriction Bearings</a:t>
            </a:r>
          </a:p>
        </p:txBody>
      </p:sp>
      <p:sp>
        <p:nvSpPr>
          <p:cNvPr id="17" name="Freeform 17"/>
          <p:cNvSpPr/>
          <p:nvPr/>
        </p:nvSpPr>
        <p:spPr>
          <a:xfrm>
            <a:off x="1668588" y="4798370"/>
            <a:ext cx="402724" cy="402724"/>
          </a:xfrm>
          <a:custGeom>
            <a:avLst/>
            <a:gdLst/>
            <a:ahLst/>
            <a:cxnLst/>
            <a:rect l="l" t="t" r="r" b="b"/>
            <a:pathLst>
              <a:path w="402724" h="402724">
                <a:moveTo>
                  <a:pt x="0" y="0"/>
                </a:moveTo>
                <a:lnTo>
                  <a:pt x="402724" y="0"/>
                </a:lnTo>
                <a:lnTo>
                  <a:pt x="402724" y="402724"/>
                </a:lnTo>
                <a:lnTo>
                  <a:pt x="0" y="4027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8" name="TextBox 18"/>
          <p:cNvSpPr txBox="1"/>
          <p:nvPr/>
        </p:nvSpPr>
        <p:spPr>
          <a:xfrm>
            <a:off x="2271084" y="5374382"/>
            <a:ext cx="4015571" cy="946926"/>
          </a:xfrm>
          <a:prstGeom prst="rect">
            <a:avLst/>
          </a:prstGeom>
        </p:spPr>
        <p:txBody>
          <a:bodyPr lIns="0" tIns="0" rIns="0" bIns="0" rtlCol="0" anchor="t">
            <a:spAutoFit/>
          </a:bodyPr>
          <a:lstStyle/>
          <a:p>
            <a:pPr>
              <a:lnSpc>
                <a:spcPts val="8750"/>
              </a:lnSpc>
            </a:pPr>
            <a:r>
              <a:rPr lang="en-US" sz="2800" dirty="0">
                <a:solidFill>
                  <a:srgbClr val="1C1C1C"/>
                </a:solidFill>
                <a:latin typeface="Poppins Ultra-Bold"/>
              </a:rPr>
              <a:t>Insulating</a:t>
            </a:r>
          </a:p>
        </p:txBody>
      </p:sp>
      <p:sp>
        <p:nvSpPr>
          <p:cNvPr id="19" name="Freeform 19"/>
          <p:cNvSpPr/>
          <p:nvPr/>
        </p:nvSpPr>
        <p:spPr>
          <a:xfrm>
            <a:off x="1668588" y="5903270"/>
            <a:ext cx="402724" cy="402724"/>
          </a:xfrm>
          <a:custGeom>
            <a:avLst/>
            <a:gdLst/>
            <a:ahLst/>
            <a:cxnLst/>
            <a:rect l="l" t="t" r="r" b="b"/>
            <a:pathLst>
              <a:path w="402724" h="402724">
                <a:moveTo>
                  <a:pt x="0" y="0"/>
                </a:moveTo>
                <a:lnTo>
                  <a:pt x="402724" y="0"/>
                </a:lnTo>
                <a:lnTo>
                  <a:pt x="402724" y="402724"/>
                </a:lnTo>
                <a:lnTo>
                  <a:pt x="0" y="4027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0" name="TextBox 20"/>
          <p:cNvSpPr txBox="1"/>
          <p:nvPr/>
        </p:nvSpPr>
        <p:spPr>
          <a:xfrm>
            <a:off x="2271084" y="6479282"/>
            <a:ext cx="4015571" cy="946926"/>
          </a:xfrm>
          <a:prstGeom prst="rect">
            <a:avLst/>
          </a:prstGeom>
        </p:spPr>
        <p:txBody>
          <a:bodyPr lIns="0" tIns="0" rIns="0" bIns="0" rtlCol="0" anchor="t">
            <a:spAutoFit/>
          </a:bodyPr>
          <a:lstStyle/>
          <a:p>
            <a:pPr>
              <a:lnSpc>
                <a:spcPts val="8750"/>
              </a:lnSpc>
            </a:pPr>
            <a:r>
              <a:rPr lang="en-US" sz="2800" dirty="0">
                <a:solidFill>
                  <a:srgbClr val="1C1C1C"/>
                </a:solidFill>
                <a:latin typeface="Poppins Ultra-Bold"/>
              </a:rPr>
              <a:t>Impurities</a:t>
            </a:r>
          </a:p>
        </p:txBody>
      </p:sp>
      <p:sp>
        <p:nvSpPr>
          <p:cNvPr id="21" name="Freeform 21"/>
          <p:cNvSpPr/>
          <p:nvPr/>
        </p:nvSpPr>
        <p:spPr>
          <a:xfrm>
            <a:off x="1668588" y="7008170"/>
            <a:ext cx="402724" cy="402724"/>
          </a:xfrm>
          <a:custGeom>
            <a:avLst/>
            <a:gdLst/>
            <a:ahLst/>
            <a:cxnLst/>
            <a:rect l="l" t="t" r="r" b="b"/>
            <a:pathLst>
              <a:path w="402724" h="402724">
                <a:moveTo>
                  <a:pt x="0" y="0"/>
                </a:moveTo>
                <a:lnTo>
                  <a:pt x="402724" y="0"/>
                </a:lnTo>
                <a:lnTo>
                  <a:pt x="402724" y="402724"/>
                </a:lnTo>
                <a:lnTo>
                  <a:pt x="0" y="4027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2" name="TextBox 22"/>
          <p:cNvSpPr txBox="1"/>
          <p:nvPr/>
        </p:nvSpPr>
        <p:spPr>
          <a:xfrm>
            <a:off x="7437463" y="4269482"/>
            <a:ext cx="4015571" cy="946926"/>
          </a:xfrm>
          <a:prstGeom prst="rect">
            <a:avLst/>
          </a:prstGeom>
        </p:spPr>
        <p:txBody>
          <a:bodyPr lIns="0" tIns="0" rIns="0" bIns="0" rtlCol="0" anchor="t">
            <a:spAutoFit/>
          </a:bodyPr>
          <a:lstStyle/>
          <a:p>
            <a:pPr>
              <a:lnSpc>
                <a:spcPts val="8750"/>
              </a:lnSpc>
            </a:pPr>
            <a:r>
              <a:rPr lang="en-US" sz="2800" dirty="0">
                <a:solidFill>
                  <a:srgbClr val="1C1C1C"/>
                </a:solidFill>
                <a:latin typeface="Poppins Ultra-Bold"/>
              </a:rPr>
              <a:t>Inoculate</a:t>
            </a:r>
          </a:p>
        </p:txBody>
      </p:sp>
      <p:sp>
        <p:nvSpPr>
          <p:cNvPr id="23" name="Freeform 23"/>
          <p:cNvSpPr/>
          <p:nvPr/>
        </p:nvSpPr>
        <p:spPr>
          <a:xfrm>
            <a:off x="6834966" y="4798370"/>
            <a:ext cx="402724" cy="402724"/>
          </a:xfrm>
          <a:custGeom>
            <a:avLst/>
            <a:gdLst/>
            <a:ahLst/>
            <a:cxnLst/>
            <a:rect l="l" t="t" r="r" b="b"/>
            <a:pathLst>
              <a:path w="402724" h="402724">
                <a:moveTo>
                  <a:pt x="0" y="0"/>
                </a:moveTo>
                <a:lnTo>
                  <a:pt x="402724" y="0"/>
                </a:lnTo>
                <a:lnTo>
                  <a:pt x="402724" y="402724"/>
                </a:lnTo>
                <a:lnTo>
                  <a:pt x="0" y="4027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4" name="TextBox 24"/>
          <p:cNvSpPr txBox="1"/>
          <p:nvPr/>
        </p:nvSpPr>
        <p:spPr>
          <a:xfrm>
            <a:off x="7437463" y="5374382"/>
            <a:ext cx="4015571" cy="946926"/>
          </a:xfrm>
          <a:prstGeom prst="rect">
            <a:avLst/>
          </a:prstGeom>
        </p:spPr>
        <p:txBody>
          <a:bodyPr lIns="0" tIns="0" rIns="0" bIns="0" rtlCol="0" anchor="t">
            <a:spAutoFit/>
          </a:bodyPr>
          <a:lstStyle/>
          <a:p>
            <a:pPr>
              <a:lnSpc>
                <a:spcPts val="8750"/>
              </a:lnSpc>
            </a:pPr>
            <a:r>
              <a:rPr lang="en-US" sz="2800" dirty="0">
                <a:solidFill>
                  <a:srgbClr val="1C1C1C"/>
                </a:solidFill>
                <a:latin typeface="Poppins Ultra-Bold"/>
              </a:rPr>
              <a:t>Emission</a:t>
            </a:r>
          </a:p>
        </p:txBody>
      </p:sp>
      <p:sp>
        <p:nvSpPr>
          <p:cNvPr id="25" name="Freeform 25"/>
          <p:cNvSpPr/>
          <p:nvPr/>
        </p:nvSpPr>
        <p:spPr>
          <a:xfrm>
            <a:off x="6834966" y="5903270"/>
            <a:ext cx="402724" cy="402724"/>
          </a:xfrm>
          <a:custGeom>
            <a:avLst/>
            <a:gdLst/>
            <a:ahLst/>
            <a:cxnLst/>
            <a:rect l="l" t="t" r="r" b="b"/>
            <a:pathLst>
              <a:path w="402724" h="402724">
                <a:moveTo>
                  <a:pt x="0" y="0"/>
                </a:moveTo>
                <a:lnTo>
                  <a:pt x="402724" y="0"/>
                </a:lnTo>
                <a:lnTo>
                  <a:pt x="402724" y="402724"/>
                </a:lnTo>
                <a:lnTo>
                  <a:pt x="0" y="4027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6" name="TextBox 26"/>
          <p:cNvSpPr txBox="1"/>
          <p:nvPr/>
        </p:nvSpPr>
        <p:spPr>
          <a:xfrm>
            <a:off x="7437463" y="6479282"/>
            <a:ext cx="4015571" cy="946926"/>
          </a:xfrm>
          <a:prstGeom prst="rect">
            <a:avLst/>
          </a:prstGeom>
        </p:spPr>
        <p:txBody>
          <a:bodyPr lIns="0" tIns="0" rIns="0" bIns="0" rtlCol="0" anchor="t">
            <a:spAutoFit/>
          </a:bodyPr>
          <a:lstStyle/>
          <a:p>
            <a:pPr>
              <a:lnSpc>
                <a:spcPts val="8750"/>
              </a:lnSpc>
            </a:pPr>
            <a:r>
              <a:rPr lang="en-US" sz="2800" dirty="0">
                <a:solidFill>
                  <a:srgbClr val="1C1C1C"/>
                </a:solidFill>
                <a:latin typeface="Poppins Ultra-Bold"/>
              </a:rPr>
              <a:t>brazing alloy</a:t>
            </a:r>
          </a:p>
        </p:txBody>
      </p:sp>
      <p:sp>
        <p:nvSpPr>
          <p:cNvPr id="27" name="Freeform 27"/>
          <p:cNvSpPr/>
          <p:nvPr/>
        </p:nvSpPr>
        <p:spPr>
          <a:xfrm>
            <a:off x="6834966" y="7008170"/>
            <a:ext cx="402724" cy="402724"/>
          </a:xfrm>
          <a:custGeom>
            <a:avLst/>
            <a:gdLst/>
            <a:ahLst/>
            <a:cxnLst/>
            <a:rect l="l" t="t" r="r" b="b"/>
            <a:pathLst>
              <a:path w="402724" h="402724">
                <a:moveTo>
                  <a:pt x="0" y="0"/>
                </a:moveTo>
                <a:lnTo>
                  <a:pt x="402724" y="0"/>
                </a:lnTo>
                <a:lnTo>
                  <a:pt x="402724" y="402724"/>
                </a:lnTo>
                <a:lnTo>
                  <a:pt x="0" y="4027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8" name="TextBox 28"/>
          <p:cNvSpPr txBox="1"/>
          <p:nvPr/>
        </p:nvSpPr>
        <p:spPr>
          <a:xfrm>
            <a:off x="12435933" y="4269482"/>
            <a:ext cx="4015571" cy="946926"/>
          </a:xfrm>
          <a:prstGeom prst="rect">
            <a:avLst/>
          </a:prstGeom>
        </p:spPr>
        <p:txBody>
          <a:bodyPr lIns="0" tIns="0" rIns="0" bIns="0" rtlCol="0" anchor="t">
            <a:spAutoFit/>
          </a:bodyPr>
          <a:lstStyle/>
          <a:p>
            <a:pPr>
              <a:lnSpc>
                <a:spcPts val="8750"/>
              </a:lnSpc>
            </a:pPr>
            <a:r>
              <a:rPr lang="en-US" sz="2800" dirty="0">
                <a:solidFill>
                  <a:srgbClr val="1C1C1C"/>
                </a:solidFill>
                <a:latin typeface="Poppins Ultra-Bold"/>
              </a:rPr>
              <a:t>Clandestine</a:t>
            </a:r>
          </a:p>
        </p:txBody>
      </p:sp>
      <p:sp>
        <p:nvSpPr>
          <p:cNvPr id="29" name="Freeform 29"/>
          <p:cNvSpPr/>
          <p:nvPr/>
        </p:nvSpPr>
        <p:spPr>
          <a:xfrm>
            <a:off x="11833437" y="4798370"/>
            <a:ext cx="402724" cy="402724"/>
          </a:xfrm>
          <a:custGeom>
            <a:avLst/>
            <a:gdLst/>
            <a:ahLst/>
            <a:cxnLst/>
            <a:rect l="l" t="t" r="r" b="b"/>
            <a:pathLst>
              <a:path w="402724" h="402724">
                <a:moveTo>
                  <a:pt x="0" y="0"/>
                </a:moveTo>
                <a:lnTo>
                  <a:pt x="402724" y="0"/>
                </a:lnTo>
                <a:lnTo>
                  <a:pt x="402724" y="402724"/>
                </a:lnTo>
                <a:lnTo>
                  <a:pt x="0" y="4027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0" name="TextBox 30"/>
          <p:cNvSpPr txBox="1"/>
          <p:nvPr/>
        </p:nvSpPr>
        <p:spPr>
          <a:xfrm>
            <a:off x="12435933" y="5374382"/>
            <a:ext cx="5852067" cy="972061"/>
          </a:xfrm>
          <a:prstGeom prst="rect">
            <a:avLst/>
          </a:prstGeom>
        </p:spPr>
        <p:txBody>
          <a:bodyPr wrap="square" lIns="0" tIns="0" rIns="0" bIns="0" rtlCol="0" anchor="t">
            <a:spAutoFit/>
          </a:bodyPr>
          <a:lstStyle/>
          <a:p>
            <a:pPr>
              <a:lnSpc>
                <a:spcPts val="8750"/>
              </a:lnSpc>
            </a:pPr>
            <a:r>
              <a:rPr lang="en-US" sz="2800" dirty="0">
                <a:solidFill>
                  <a:srgbClr val="1C1C1C"/>
                </a:solidFill>
                <a:latin typeface="Poppins Ultra-Bold"/>
              </a:rPr>
              <a:t>Abrasive &amp; Refractory </a:t>
            </a:r>
          </a:p>
        </p:txBody>
      </p:sp>
      <p:sp>
        <p:nvSpPr>
          <p:cNvPr id="31" name="Freeform 31"/>
          <p:cNvSpPr/>
          <p:nvPr/>
        </p:nvSpPr>
        <p:spPr>
          <a:xfrm>
            <a:off x="11833437" y="5903270"/>
            <a:ext cx="402724" cy="402724"/>
          </a:xfrm>
          <a:custGeom>
            <a:avLst/>
            <a:gdLst/>
            <a:ahLst/>
            <a:cxnLst/>
            <a:rect l="l" t="t" r="r" b="b"/>
            <a:pathLst>
              <a:path w="402724" h="402724">
                <a:moveTo>
                  <a:pt x="0" y="0"/>
                </a:moveTo>
                <a:lnTo>
                  <a:pt x="402724" y="0"/>
                </a:lnTo>
                <a:lnTo>
                  <a:pt x="402724" y="402724"/>
                </a:lnTo>
                <a:lnTo>
                  <a:pt x="0" y="4027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2" name="TextBox 32"/>
          <p:cNvSpPr txBox="1"/>
          <p:nvPr/>
        </p:nvSpPr>
        <p:spPr>
          <a:xfrm>
            <a:off x="12435933" y="6479282"/>
            <a:ext cx="4015571" cy="946926"/>
          </a:xfrm>
          <a:prstGeom prst="rect">
            <a:avLst/>
          </a:prstGeom>
        </p:spPr>
        <p:txBody>
          <a:bodyPr lIns="0" tIns="0" rIns="0" bIns="0" rtlCol="0" anchor="t">
            <a:spAutoFit/>
          </a:bodyPr>
          <a:lstStyle/>
          <a:p>
            <a:pPr>
              <a:lnSpc>
                <a:spcPts val="8750"/>
              </a:lnSpc>
            </a:pPr>
            <a:r>
              <a:rPr lang="en-US" sz="2800" dirty="0">
                <a:solidFill>
                  <a:srgbClr val="1C1C1C"/>
                </a:solidFill>
                <a:latin typeface="Poppins Ultra-Bold"/>
              </a:rPr>
              <a:t>Billet</a:t>
            </a:r>
          </a:p>
        </p:txBody>
      </p:sp>
      <p:sp>
        <p:nvSpPr>
          <p:cNvPr id="33" name="Freeform 33"/>
          <p:cNvSpPr/>
          <p:nvPr/>
        </p:nvSpPr>
        <p:spPr>
          <a:xfrm>
            <a:off x="11833437" y="7008170"/>
            <a:ext cx="402724" cy="402724"/>
          </a:xfrm>
          <a:custGeom>
            <a:avLst/>
            <a:gdLst/>
            <a:ahLst/>
            <a:cxnLst/>
            <a:rect l="l" t="t" r="r" b="b"/>
            <a:pathLst>
              <a:path w="402724" h="402724">
                <a:moveTo>
                  <a:pt x="0" y="0"/>
                </a:moveTo>
                <a:lnTo>
                  <a:pt x="402724" y="0"/>
                </a:lnTo>
                <a:lnTo>
                  <a:pt x="402724" y="402724"/>
                </a:lnTo>
                <a:lnTo>
                  <a:pt x="0" y="4027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4" name="Freeform 21">
            <a:extLst>
              <a:ext uri="{FF2B5EF4-FFF2-40B4-BE49-F238E27FC236}">
                <a16:creationId xmlns:a16="http://schemas.microsoft.com/office/drawing/2014/main" id="{38A009F1-142A-EBDE-202B-E924A46809A6}"/>
              </a:ext>
            </a:extLst>
          </p:cNvPr>
          <p:cNvSpPr/>
          <p:nvPr/>
        </p:nvSpPr>
        <p:spPr>
          <a:xfrm>
            <a:off x="1668588" y="8055923"/>
            <a:ext cx="402724" cy="402724"/>
          </a:xfrm>
          <a:custGeom>
            <a:avLst/>
            <a:gdLst/>
            <a:ahLst/>
            <a:cxnLst/>
            <a:rect l="l" t="t" r="r" b="b"/>
            <a:pathLst>
              <a:path w="402724" h="402724">
                <a:moveTo>
                  <a:pt x="0" y="0"/>
                </a:moveTo>
                <a:lnTo>
                  <a:pt x="402724" y="0"/>
                </a:lnTo>
                <a:lnTo>
                  <a:pt x="402724" y="402724"/>
                </a:lnTo>
                <a:lnTo>
                  <a:pt x="0" y="4027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0" name="TextBox 39">
            <a:extLst>
              <a:ext uri="{FF2B5EF4-FFF2-40B4-BE49-F238E27FC236}">
                <a16:creationId xmlns:a16="http://schemas.microsoft.com/office/drawing/2014/main" id="{55948359-665E-F466-B4D7-37F36AC618E3}"/>
              </a:ext>
            </a:extLst>
          </p:cNvPr>
          <p:cNvSpPr txBox="1"/>
          <p:nvPr/>
        </p:nvSpPr>
        <p:spPr>
          <a:xfrm>
            <a:off x="2271084" y="7999071"/>
            <a:ext cx="6240811" cy="523220"/>
          </a:xfrm>
          <a:prstGeom prst="rect">
            <a:avLst/>
          </a:prstGeom>
          <a:noFill/>
        </p:spPr>
        <p:txBody>
          <a:bodyPr wrap="none" rtlCol="0">
            <a:spAutoFit/>
          </a:bodyPr>
          <a:lstStyle/>
          <a:p>
            <a:r>
              <a:rPr lang="en-US" sz="2800" b="1" dirty="0">
                <a:latin typeface="Poppins Ultra-Bold" panose="020B0604020202020204" charset="0"/>
                <a:cs typeface="Poppins Ultra-Bold" panose="020B0604020202020204" charset="0"/>
              </a:rPr>
              <a:t>Transparent Substance Crucible</a:t>
            </a:r>
          </a:p>
        </p:txBody>
      </p:sp>
      <p:pic>
        <p:nvPicPr>
          <p:cNvPr id="43" name="Picture 42">
            <a:extLst>
              <a:ext uri="{FF2B5EF4-FFF2-40B4-BE49-F238E27FC236}">
                <a16:creationId xmlns:a16="http://schemas.microsoft.com/office/drawing/2014/main" id="{B39499CC-3134-F9CB-0818-0EC309DA7D0E}"/>
              </a:ext>
            </a:extLst>
          </p:cNvPr>
          <p:cNvPicPr>
            <a:picLocks noChangeAspect="1"/>
          </p:cNvPicPr>
          <p:nvPr/>
        </p:nvPicPr>
        <p:blipFill>
          <a:blip r:embed="rId6"/>
          <a:stretch>
            <a:fillRect/>
          </a:stretch>
        </p:blipFill>
        <p:spPr>
          <a:xfrm>
            <a:off x="11833790" y="7999071"/>
            <a:ext cx="402371" cy="402371"/>
          </a:xfrm>
          <a:prstGeom prst="rect">
            <a:avLst/>
          </a:prstGeom>
        </p:spPr>
      </p:pic>
      <p:sp>
        <p:nvSpPr>
          <p:cNvPr id="45" name="TextBox 44">
            <a:extLst>
              <a:ext uri="{FF2B5EF4-FFF2-40B4-BE49-F238E27FC236}">
                <a16:creationId xmlns:a16="http://schemas.microsoft.com/office/drawing/2014/main" id="{C56DED0D-6FC6-35F5-73D0-CE37D5FA61A9}"/>
              </a:ext>
            </a:extLst>
          </p:cNvPr>
          <p:cNvSpPr txBox="1"/>
          <p:nvPr/>
        </p:nvSpPr>
        <p:spPr>
          <a:xfrm>
            <a:off x="12435933" y="7867722"/>
            <a:ext cx="2792665" cy="523220"/>
          </a:xfrm>
          <a:prstGeom prst="rect">
            <a:avLst/>
          </a:prstGeom>
          <a:noFill/>
        </p:spPr>
        <p:txBody>
          <a:bodyPr wrap="square" rtlCol="0">
            <a:spAutoFit/>
          </a:bodyPr>
          <a:lstStyle/>
          <a:p>
            <a:r>
              <a:rPr lang="en-US" sz="2800" dirty="0">
                <a:latin typeface="Poppins Ultra-Bold" panose="020B0604020202020204" charset="0"/>
                <a:cs typeface="Poppins Ultra-Bold" panose="020B0604020202020204" charset="0"/>
              </a:rPr>
              <a:t>purifying</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750"/>
                                        <p:tgtEl>
                                          <p:spTgt spid="10"/>
                                        </p:tgtEl>
                                      </p:cBhvr>
                                    </p:animEffect>
                                  </p:childTnLst>
                                </p:cTn>
                              </p:par>
                              <p:par>
                                <p:cTn id="8" presetID="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 calcmode="lin" valueType="num">
                                      <p:cBhvr additive="base">
                                        <p:cTn id="10" dur="1000" fill="hold"/>
                                        <p:tgtEl>
                                          <p:spTgt spid="17"/>
                                        </p:tgtEl>
                                        <p:attrNameLst>
                                          <p:attrName>ppt_x</p:attrName>
                                        </p:attrNameLst>
                                      </p:cBhvr>
                                      <p:tavLst>
                                        <p:tav tm="0">
                                          <p:val>
                                            <p:strVal val="#ppt_x"/>
                                          </p:val>
                                        </p:tav>
                                        <p:tav tm="100000">
                                          <p:val>
                                            <p:strVal val="#ppt_x"/>
                                          </p:val>
                                        </p:tav>
                                      </p:tavLst>
                                    </p:anim>
                                    <p:anim calcmode="lin" valueType="num">
                                      <p:cBhvr additive="base">
                                        <p:cTn id="11" dur="1000" fill="hold"/>
                                        <p:tgtEl>
                                          <p:spTgt spid="17"/>
                                        </p:tgtEl>
                                        <p:attrNameLst>
                                          <p:attrName>ppt_y</p:attrName>
                                        </p:attrNameLst>
                                      </p:cBhvr>
                                      <p:tavLst>
                                        <p:tav tm="0">
                                          <p:val>
                                            <p:strVal val="1+#ppt_h/2"/>
                                          </p:val>
                                        </p:tav>
                                        <p:tav tm="100000">
                                          <p:val>
                                            <p:strVal val="#ppt_y"/>
                                          </p:val>
                                        </p:tav>
                                      </p:tavLst>
                                    </p:anim>
                                  </p:childTnLst>
                                </p:cTn>
                              </p:par>
                              <p:par>
                                <p:cTn id="12" presetID="2" presetClass="entr" presetSubtype="4" fill="hold" grpId="0" nodeType="with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1000" fill="hold"/>
                                        <p:tgtEl>
                                          <p:spTgt spid="18"/>
                                        </p:tgtEl>
                                        <p:attrNameLst>
                                          <p:attrName>ppt_x</p:attrName>
                                        </p:attrNameLst>
                                      </p:cBhvr>
                                      <p:tavLst>
                                        <p:tav tm="0">
                                          <p:val>
                                            <p:strVal val="#ppt_x"/>
                                          </p:val>
                                        </p:tav>
                                        <p:tav tm="100000">
                                          <p:val>
                                            <p:strVal val="#ppt_x"/>
                                          </p:val>
                                        </p:tav>
                                      </p:tavLst>
                                    </p:anim>
                                    <p:anim calcmode="lin" valueType="num">
                                      <p:cBhvr additive="base">
                                        <p:cTn id="15" dur="1000" fill="hold"/>
                                        <p:tgtEl>
                                          <p:spTgt spid="18"/>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1000" fill="hold"/>
                                        <p:tgtEl>
                                          <p:spTgt spid="19"/>
                                        </p:tgtEl>
                                        <p:attrNameLst>
                                          <p:attrName>ppt_x</p:attrName>
                                        </p:attrNameLst>
                                      </p:cBhvr>
                                      <p:tavLst>
                                        <p:tav tm="0">
                                          <p:val>
                                            <p:strVal val="#ppt_x"/>
                                          </p:val>
                                        </p:tav>
                                        <p:tav tm="100000">
                                          <p:val>
                                            <p:strVal val="#ppt_x"/>
                                          </p:val>
                                        </p:tav>
                                      </p:tavLst>
                                    </p:anim>
                                    <p:anim calcmode="lin" valueType="num">
                                      <p:cBhvr additive="base">
                                        <p:cTn id="19" dur="1000" fill="hold"/>
                                        <p:tgtEl>
                                          <p:spTgt spid="19"/>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additive="base">
                                        <p:cTn id="22" dur="1000" fill="hold"/>
                                        <p:tgtEl>
                                          <p:spTgt spid="20"/>
                                        </p:tgtEl>
                                        <p:attrNameLst>
                                          <p:attrName>ppt_x</p:attrName>
                                        </p:attrNameLst>
                                      </p:cBhvr>
                                      <p:tavLst>
                                        <p:tav tm="0">
                                          <p:val>
                                            <p:strVal val="#ppt_x"/>
                                          </p:val>
                                        </p:tav>
                                        <p:tav tm="100000">
                                          <p:val>
                                            <p:strVal val="#ppt_x"/>
                                          </p:val>
                                        </p:tav>
                                      </p:tavLst>
                                    </p:anim>
                                    <p:anim calcmode="lin" valueType="num">
                                      <p:cBhvr additive="base">
                                        <p:cTn id="23" dur="1000" fill="hold"/>
                                        <p:tgtEl>
                                          <p:spTgt spid="20"/>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1000" fill="hold"/>
                                        <p:tgtEl>
                                          <p:spTgt spid="21"/>
                                        </p:tgtEl>
                                        <p:attrNameLst>
                                          <p:attrName>ppt_x</p:attrName>
                                        </p:attrNameLst>
                                      </p:cBhvr>
                                      <p:tavLst>
                                        <p:tav tm="0">
                                          <p:val>
                                            <p:strVal val="#ppt_x"/>
                                          </p:val>
                                        </p:tav>
                                        <p:tav tm="100000">
                                          <p:val>
                                            <p:strVal val="#ppt_x"/>
                                          </p:val>
                                        </p:tav>
                                      </p:tavLst>
                                    </p:anim>
                                    <p:anim calcmode="lin" valueType="num">
                                      <p:cBhvr additive="base">
                                        <p:cTn id="27" dur="1000" fill="hold"/>
                                        <p:tgtEl>
                                          <p:spTgt spid="21"/>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additive="base">
                                        <p:cTn id="30" dur="1000" fill="hold"/>
                                        <p:tgtEl>
                                          <p:spTgt spid="23"/>
                                        </p:tgtEl>
                                        <p:attrNameLst>
                                          <p:attrName>ppt_x</p:attrName>
                                        </p:attrNameLst>
                                      </p:cBhvr>
                                      <p:tavLst>
                                        <p:tav tm="0">
                                          <p:val>
                                            <p:strVal val="#ppt_x"/>
                                          </p:val>
                                        </p:tav>
                                        <p:tav tm="100000">
                                          <p:val>
                                            <p:strVal val="#ppt_x"/>
                                          </p:val>
                                        </p:tav>
                                      </p:tavLst>
                                    </p:anim>
                                    <p:anim calcmode="lin" valueType="num">
                                      <p:cBhvr additive="base">
                                        <p:cTn id="31" dur="1000" fill="hold"/>
                                        <p:tgtEl>
                                          <p:spTgt spid="23"/>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 calcmode="lin" valueType="num">
                                      <p:cBhvr additive="base">
                                        <p:cTn id="34" dur="1000" fill="hold"/>
                                        <p:tgtEl>
                                          <p:spTgt spid="24"/>
                                        </p:tgtEl>
                                        <p:attrNameLst>
                                          <p:attrName>ppt_x</p:attrName>
                                        </p:attrNameLst>
                                      </p:cBhvr>
                                      <p:tavLst>
                                        <p:tav tm="0">
                                          <p:val>
                                            <p:strVal val="#ppt_x"/>
                                          </p:val>
                                        </p:tav>
                                        <p:tav tm="100000">
                                          <p:val>
                                            <p:strVal val="#ppt_x"/>
                                          </p:val>
                                        </p:tav>
                                      </p:tavLst>
                                    </p:anim>
                                    <p:anim calcmode="lin" valueType="num">
                                      <p:cBhvr additive="base">
                                        <p:cTn id="35" dur="1000" fill="hold"/>
                                        <p:tgtEl>
                                          <p:spTgt spid="24"/>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25"/>
                                        </p:tgtEl>
                                        <p:attrNameLst>
                                          <p:attrName>style.visibility</p:attrName>
                                        </p:attrNameLst>
                                      </p:cBhvr>
                                      <p:to>
                                        <p:strVal val="visible"/>
                                      </p:to>
                                    </p:set>
                                    <p:anim calcmode="lin" valueType="num">
                                      <p:cBhvr additive="base">
                                        <p:cTn id="38" dur="1000" fill="hold"/>
                                        <p:tgtEl>
                                          <p:spTgt spid="25"/>
                                        </p:tgtEl>
                                        <p:attrNameLst>
                                          <p:attrName>ppt_x</p:attrName>
                                        </p:attrNameLst>
                                      </p:cBhvr>
                                      <p:tavLst>
                                        <p:tav tm="0">
                                          <p:val>
                                            <p:strVal val="#ppt_x"/>
                                          </p:val>
                                        </p:tav>
                                        <p:tav tm="100000">
                                          <p:val>
                                            <p:strVal val="#ppt_x"/>
                                          </p:val>
                                        </p:tav>
                                      </p:tavLst>
                                    </p:anim>
                                    <p:anim calcmode="lin" valueType="num">
                                      <p:cBhvr additive="base">
                                        <p:cTn id="39" dur="1000" fill="hold"/>
                                        <p:tgtEl>
                                          <p:spTgt spid="25"/>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 calcmode="lin" valueType="num">
                                      <p:cBhvr additive="base">
                                        <p:cTn id="42" dur="1000" fill="hold"/>
                                        <p:tgtEl>
                                          <p:spTgt spid="26"/>
                                        </p:tgtEl>
                                        <p:attrNameLst>
                                          <p:attrName>ppt_x</p:attrName>
                                        </p:attrNameLst>
                                      </p:cBhvr>
                                      <p:tavLst>
                                        <p:tav tm="0">
                                          <p:val>
                                            <p:strVal val="#ppt_x"/>
                                          </p:val>
                                        </p:tav>
                                        <p:tav tm="100000">
                                          <p:val>
                                            <p:strVal val="#ppt_x"/>
                                          </p:val>
                                        </p:tav>
                                      </p:tavLst>
                                    </p:anim>
                                    <p:anim calcmode="lin" valueType="num">
                                      <p:cBhvr additive="base">
                                        <p:cTn id="43" dur="1000" fill="hold"/>
                                        <p:tgtEl>
                                          <p:spTgt spid="26"/>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27"/>
                                        </p:tgtEl>
                                        <p:attrNameLst>
                                          <p:attrName>style.visibility</p:attrName>
                                        </p:attrNameLst>
                                      </p:cBhvr>
                                      <p:to>
                                        <p:strVal val="visible"/>
                                      </p:to>
                                    </p:set>
                                    <p:anim calcmode="lin" valueType="num">
                                      <p:cBhvr additive="base">
                                        <p:cTn id="46" dur="1000" fill="hold"/>
                                        <p:tgtEl>
                                          <p:spTgt spid="27"/>
                                        </p:tgtEl>
                                        <p:attrNameLst>
                                          <p:attrName>ppt_x</p:attrName>
                                        </p:attrNameLst>
                                      </p:cBhvr>
                                      <p:tavLst>
                                        <p:tav tm="0">
                                          <p:val>
                                            <p:strVal val="#ppt_x"/>
                                          </p:val>
                                        </p:tav>
                                        <p:tav tm="100000">
                                          <p:val>
                                            <p:strVal val="#ppt_x"/>
                                          </p:val>
                                        </p:tav>
                                      </p:tavLst>
                                    </p:anim>
                                    <p:anim calcmode="lin" valueType="num">
                                      <p:cBhvr additive="base">
                                        <p:cTn id="47" dur="1000" fill="hold"/>
                                        <p:tgtEl>
                                          <p:spTgt spid="27"/>
                                        </p:tgtEl>
                                        <p:attrNameLst>
                                          <p:attrName>ppt_y</p:attrName>
                                        </p:attrNameLst>
                                      </p:cBhvr>
                                      <p:tavLst>
                                        <p:tav tm="0">
                                          <p:val>
                                            <p:strVal val="1+#ppt_h/2"/>
                                          </p:val>
                                        </p:tav>
                                        <p:tav tm="100000">
                                          <p:val>
                                            <p:strVal val="#ppt_y"/>
                                          </p:val>
                                        </p:tav>
                                      </p:tavLst>
                                    </p:anim>
                                  </p:childTnLst>
                                </p:cTn>
                              </p:par>
                              <p:par>
                                <p:cTn id="48" presetID="2" presetClass="entr" presetSubtype="4" fill="hold" nodeType="withEffect">
                                  <p:stCondLst>
                                    <p:cond delay="0"/>
                                  </p:stCondLst>
                                  <p:childTnLst>
                                    <p:set>
                                      <p:cBhvr>
                                        <p:cTn id="49" dur="1" fill="hold">
                                          <p:stCondLst>
                                            <p:cond delay="0"/>
                                          </p:stCondLst>
                                        </p:cTn>
                                        <p:tgtEl>
                                          <p:spTgt spid="29"/>
                                        </p:tgtEl>
                                        <p:attrNameLst>
                                          <p:attrName>style.visibility</p:attrName>
                                        </p:attrNameLst>
                                      </p:cBhvr>
                                      <p:to>
                                        <p:strVal val="visible"/>
                                      </p:to>
                                    </p:set>
                                    <p:anim calcmode="lin" valueType="num">
                                      <p:cBhvr additive="base">
                                        <p:cTn id="50" dur="1000" fill="hold"/>
                                        <p:tgtEl>
                                          <p:spTgt spid="29"/>
                                        </p:tgtEl>
                                        <p:attrNameLst>
                                          <p:attrName>ppt_x</p:attrName>
                                        </p:attrNameLst>
                                      </p:cBhvr>
                                      <p:tavLst>
                                        <p:tav tm="0">
                                          <p:val>
                                            <p:strVal val="#ppt_x"/>
                                          </p:val>
                                        </p:tav>
                                        <p:tav tm="100000">
                                          <p:val>
                                            <p:strVal val="#ppt_x"/>
                                          </p:val>
                                        </p:tav>
                                      </p:tavLst>
                                    </p:anim>
                                    <p:anim calcmode="lin" valueType="num">
                                      <p:cBhvr additive="base">
                                        <p:cTn id="51" dur="1000" fill="hold"/>
                                        <p:tgtEl>
                                          <p:spTgt spid="29"/>
                                        </p:tgtEl>
                                        <p:attrNameLst>
                                          <p:attrName>ppt_y</p:attrName>
                                        </p:attrNameLst>
                                      </p:cBhvr>
                                      <p:tavLst>
                                        <p:tav tm="0">
                                          <p:val>
                                            <p:strVal val="1+#ppt_h/2"/>
                                          </p:val>
                                        </p:tav>
                                        <p:tav tm="100000">
                                          <p:val>
                                            <p:strVal val="#ppt_y"/>
                                          </p:val>
                                        </p:tav>
                                      </p:tavLst>
                                    </p:anim>
                                  </p:childTnLst>
                                </p:cTn>
                              </p:par>
                              <p:par>
                                <p:cTn id="52" presetID="2" presetClass="entr" presetSubtype="4" fill="hold" nodeType="withEffect">
                                  <p:stCondLst>
                                    <p:cond delay="0"/>
                                  </p:stCondLst>
                                  <p:childTnLst>
                                    <p:set>
                                      <p:cBhvr>
                                        <p:cTn id="53" dur="1" fill="hold">
                                          <p:stCondLst>
                                            <p:cond delay="0"/>
                                          </p:stCondLst>
                                        </p:cTn>
                                        <p:tgtEl>
                                          <p:spTgt spid="31"/>
                                        </p:tgtEl>
                                        <p:attrNameLst>
                                          <p:attrName>style.visibility</p:attrName>
                                        </p:attrNameLst>
                                      </p:cBhvr>
                                      <p:to>
                                        <p:strVal val="visible"/>
                                      </p:to>
                                    </p:set>
                                    <p:anim calcmode="lin" valueType="num">
                                      <p:cBhvr additive="base">
                                        <p:cTn id="54" dur="1000" fill="hold"/>
                                        <p:tgtEl>
                                          <p:spTgt spid="31"/>
                                        </p:tgtEl>
                                        <p:attrNameLst>
                                          <p:attrName>ppt_x</p:attrName>
                                        </p:attrNameLst>
                                      </p:cBhvr>
                                      <p:tavLst>
                                        <p:tav tm="0">
                                          <p:val>
                                            <p:strVal val="#ppt_x"/>
                                          </p:val>
                                        </p:tav>
                                        <p:tav tm="100000">
                                          <p:val>
                                            <p:strVal val="#ppt_x"/>
                                          </p:val>
                                        </p:tav>
                                      </p:tavLst>
                                    </p:anim>
                                    <p:anim calcmode="lin" valueType="num">
                                      <p:cBhvr additive="base">
                                        <p:cTn id="55" dur="1000" fill="hold"/>
                                        <p:tgtEl>
                                          <p:spTgt spid="31"/>
                                        </p:tgtEl>
                                        <p:attrNameLst>
                                          <p:attrName>ppt_y</p:attrName>
                                        </p:attrNameLst>
                                      </p:cBhvr>
                                      <p:tavLst>
                                        <p:tav tm="0">
                                          <p:val>
                                            <p:strVal val="1+#ppt_h/2"/>
                                          </p:val>
                                        </p:tav>
                                        <p:tav tm="100000">
                                          <p:val>
                                            <p:strVal val="#ppt_y"/>
                                          </p:val>
                                        </p:tav>
                                      </p:tavLst>
                                    </p:anim>
                                  </p:childTnLst>
                                </p:cTn>
                              </p:par>
                              <p:par>
                                <p:cTn id="56" presetID="2" presetClass="entr" presetSubtype="4" fill="hold" grpId="0" nodeType="withEffect">
                                  <p:stCondLst>
                                    <p:cond delay="0"/>
                                  </p:stCondLst>
                                  <p:childTnLst>
                                    <p:set>
                                      <p:cBhvr>
                                        <p:cTn id="57" dur="1" fill="hold">
                                          <p:stCondLst>
                                            <p:cond delay="0"/>
                                          </p:stCondLst>
                                        </p:cTn>
                                        <p:tgtEl>
                                          <p:spTgt spid="32"/>
                                        </p:tgtEl>
                                        <p:attrNameLst>
                                          <p:attrName>style.visibility</p:attrName>
                                        </p:attrNameLst>
                                      </p:cBhvr>
                                      <p:to>
                                        <p:strVal val="visible"/>
                                      </p:to>
                                    </p:set>
                                    <p:anim calcmode="lin" valueType="num">
                                      <p:cBhvr additive="base">
                                        <p:cTn id="58" dur="1000" fill="hold"/>
                                        <p:tgtEl>
                                          <p:spTgt spid="32"/>
                                        </p:tgtEl>
                                        <p:attrNameLst>
                                          <p:attrName>ppt_x</p:attrName>
                                        </p:attrNameLst>
                                      </p:cBhvr>
                                      <p:tavLst>
                                        <p:tav tm="0">
                                          <p:val>
                                            <p:strVal val="#ppt_x"/>
                                          </p:val>
                                        </p:tav>
                                        <p:tav tm="100000">
                                          <p:val>
                                            <p:strVal val="#ppt_x"/>
                                          </p:val>
                                        </p:tav>
                                      </p:tavLst>
                                    </p:anim>
                                    <p:anim calcmode="lin" valueType="num">
                                      <p:cBhvr additive="base">
                                        <p:cTn id="59" dur="1000" fill="hold"/>
                                        <p:tgtEl>
                                          <p:spTgt spid="32"/>
                                        </p:tgtEl>
                                        <p:attrNameLst>
                                          <p:attrName>ppt_y</p:attrName>
                                        </p:attrNameLst>
                                      </p:cBhvr>
                                      <p:tavLst>
                                        <p:tav tm="0">
                                          <p:val>
                                            <p:strVal val="1+#ppt_h/2"/>
                                          </p:val>
                                        </p:tav>
                                        <p:tav tm="100000">
                                          <p:val>
                                            <p:strVal val="#ppt_y"/>
                                          </p:val>
                                        </p:tav>
                                      </p:tavLst>
                                    </p:anim>
                                  </p:childTnLst>
                                </p:cTn>
                              </p:par>
                              <p:par>
                                <p:cTn id="60" presetID="2" presetClass="entr" presetSubtype="4" fill="hold" nodeType="withEffect">
                                  <p:stCondLst>
                                    <p:cond delay="0"/>
                                  </p:stCondLst>
                                  <p:childTnLst>
                                    <p:set>
                                      <p:cBhvr>
                                        <p:cTn id="61" dur="1" fill="hold">
                                          <p:stCondLst>
                                            <p:cond delay="0"/>
                                          </p:stCondLst>
                                        </p:cTn>
                                        <p:tgtEl>
                                          <p:spTgt spid="33"/>
                                        </p:tgtEl>
                                        <p:attrNameLst>
                                          <p:attrName>style.visibility</p:attrName>
                                        </p:attrNameLst>
                                      </p:cBhvr>
                                      <p:to>
                                        <p:strVal val="visible"/>
                                      </p:to>
                                    </p:set>
                                    <p:anim calcmode="lin" valueType="num">
                                      <p:cBhvr additive="base">
                                        <p:cTn id="62" dur="1000" fill="hold"/>
                                        <p:tgtEl>
                                          <p:spTgt spid="33"/>
                                        </p:tgtEl>
                                        <p:attrNameLst>
                                          <p:attrName>ppt_x</p:attrName>
                                        </p:attrNameLst>
                                      </p:cBhvr>
                                      <p:tavLst>
                                        <p:tav tm="0">
                                          <p:val>
                                            <p:strVal val="#ppt_x"/>
                                          </p:val>
                                        </p:tav>
                                        <p:tav tm="100000">
                                          <p:val>
                                            <p:strVal val="#ppt_x"/>
                                          </p:val>
                                        </p:tav>
                                      </p:tavLst>
                                    </p:anim>
                                    <p:anim calcmode="lin" valueType="num">
                                      <p:cBhvr additive="base">
                                        <p:cTn id="63" dur="1000" fill="hold"/>
                                        <p:tgtEl>
                                          <p:spTgt spid="33"/>
                                        </p:tgtEl>
                                        <p:attrNameLst>
                                          <p:attrName>ppt_y</p:attrName>
                                        </p:attrNameLst>
                                      </p:cBhvr>
                                      <p:tavLst>
                                        <p:tav tm="0">
                                          <p:val>
                                            <p:strVal val="1+#ppt_h/2"/>
                                          </p:val>
                                        </p:tav>
                                        <p:tav tm="100000">
                                          <p:val>
                                            <p:strVal val="#ppt_y"/>
                                          </p:val>
                                        </p:tav>
                                      </p:tavLst>
                                    </p:anim>
                                  </p:childTnLst>
                                </p:cTn>
                              </p:par>
                              <p:par>
                                <p:cTn id="64" presetID="2" presetClass="entr" presetSubtype="4" fill="hold" nodeType="withEffect">
                                  <p:stCondLst>
                                    <p:cond delay="0"/>
                                  </p:stCondLst>
                                  <p:childTnLst>
                                    <p:set>
                                      <p:cBhvr>
                                        <p:cTn id="65" dur="1" fill="hold">
                                          <p:stCondLst>
                                            <p:cond delay="0"/>
                                          </p:stCondLst>
                                        </p:cTn>
                                        <p:tgtEl>
                                          <p:spTgt spid="34"/>
                                        </p:tgtEl>
                                        <p:attrNameLst>
                                          <p:attrName>style.visibility</p:attrName>
                                        </p:attrNameLst>
                                      </p:cBhvr>
                                      <p:to>
                                        <p:strVal val="visible"/>
                                      </p:to>
                                    </p:set>
                                    <p:anim calcmode="lin" valueType="num">
                                      <p:cBhvr additive="base">
                                        <p:cTn id="66" dur="1000" fill="hold"/>
                                        <p:tgtEl>
                                          <p:spTgt spid="34"/>
                                        </p:tgtEl>
                                        <p:attrNameLst>
                                          <p:attrName>ppt_x</p:attrName>
                                        </p:attrNameLst>
                                      </p:cBhvr>
                                      <p:tavLst>
                                        <p:tav tm="0">
                                          <p:val>
                                            <p:strVal val="#ppt_x"/>
                                          </p:val>
                                        </p:tav>
                                        <p:tav tm="100000">
                                          <p:val>
                                            <p:strVal val="#ppt_x"/>
                                          </p:val>
                                        </p:tav>
                                      </p:tavLst>
                                    </p:anim>
                                    <p:anim calcmode="lin" valueType="num">
                                      <p:cBhvr additive="base">
                                        <p:cTn id="67" dur="1000" fill="hold"/>
                                        <p:tgtEl>
                                          <p:spTgt spid="34"/>
                                        </p:tgtEl>
                                        <p:attrNameLst>
                                          <p:attrName>ppt_y</p:attrName>
                                        </p:attrNameLst>
                                      </p:cBhvr>
                                      <p:tavLst>
                                        <p:tav tm="0">
                                          <p:val>
                                            <p:strVal val="1+#ppt_h/2"/>
                                          </p:val>
                                        </p:tav>
                                        <p:tav tm="100000">
                                          <p:val>
                                            <p:strVal val="#ppt_y"/>
                                          </p:val>
                                        </p:tav>
                                      </p:tavLst>
                                    </p:anim>
                                  </p:childTnLst>
                                </p:cTn>
                              </p:par>
                              <p:par>
                                <p:cTn id="68" presetID="2" presetClass="entr" presetSubtype="4" fill="hold" grpId="0" nodeType="withEffect">
                                  <p:stCondLst>
                                    <p:cond delay="0"/>
                                  </p:stCondLst>
                                  <p:childTnLst>
                                    <p:set>
                                      <p:cBhvr>
                                        <p:cTn id="69" dur="1" fill="hold">
                                          <p:stCondLst>
                                            <p:cond delay="0"/>
                                          </p:stCondLst>
                                        </p:cTn>
                                        <p:tgtEl>
                                          <p:spTgt spid="40"/>
                                        </p:tgtEl>
                                        <p:attrNameLst>
                                          <p:attrName>style.visibility</p:attrName>
                                        </p:attrNameLst>
                                      </p:cBhvr>
                                      <p:to>
                                        <p:strVal val="visible"/>
                                      </p:to>
                                    </p:set>
                                    <p:anim calcmode="lin" valueType="num">
                                      <p:cBhvr additive="base">
                                        <p:cTn id="70" dur="1000" fill="hold"/>
                                        <p:tgtEl>
                                          <p:spTgt spid="40"/>
                                        </p:tgtEl>
                                        <p:attrNameLst>
                                          <p:attrName>ppt_x</p:attrName>
                                        </p:attrNameLst>
                                      </p:cBhvr>
                                      <p:tavLst>
                                        <p:tav tm="0">
                                          <p:val>
                                            <p:strVal val="#ppt_x"/>
                                          </p:val>
                                        </p:tav>
                                        <p:tav tm="100000">
                                          <p:val>
                                            <p:strVal val="#ppt_x"/>
                                          </p:val>
                                        </p:tav>
                                      </p:tavLst>
                                    </p:anim>
                                    <p:anim calcmode="lin" valueType="num">
                                      <p:cBhvr additive="base">
                                        <p:cTn id="71" dur="1000" fill="hold"/>
                                        <p:tgtEl>
                                          <p:spTgt spid="40"/>
                                        </p:tgtEl>
                                        <p:attrNameLst>
                                          <p:attrName>ppt_y</p:attrName>
                                        </p:attrNameLst>
                                      </p:cBhvr>
                                      <p:tavLst>
                                        <p:tav tm="0">
                                          <p:val>
                                            <p:strVal val="1+#ppt_h/2"/>
                                          </p:val>
                                        </p:tav>
                                        <p:tav tm="100000">
                                          <p:val>
                                            <p:strVal val="#ppt_y"/>
                                          </p:val>
                                        </p:tav>
                                      </p:tavLst>
                                    </p:anim>
                                  </p:childTnLst>
                                </p:cTn>
                              </p:par>
                              <p:par>
                                <p:cTn id="72" presetID="2" presetClass="entr" presetSubtype="4" fill="hold" grpId="0" nodeType="withEffect">
                                  <p:stCondLst>
                                    <p:cond delay="0"/>
                                  </p:stCondLst>
                                  <p:childTnLst>
                                    <p:set>
                                      <p:cBhvr>
                                        <p:cTn id="73" dur="1" fill="hold">
                                          <p:stCondLst>
                                            <p:cond delay="0"/>
                                          </p:stCondLst>
                                        </p:cTn>
                                        <p:tgtEl>
                                          <p:spTgt spid="16"/>
                                        </p:tgtEl>
                                        <p:attrNameLst>
                                          <p:attrName>style.visibility</p:attrName>
                                        </p:attrNameLst>
                                      </p:cBhvr>
                                      <p:to>
                                        <p:strVal val="visible"/>
                                      </p:to>
                                    </p:set>
                                    <p:anim calcmode="lin" valueType="num">
                                      <p:cBhvr additive="base">
                                        <p:cTn id="74" dur="1000" fill="hold"/>
                                        <p:tgtEl>
                                          <p:spTgt spid="16"/>
                                        </p:tgtEl>
                                        <p:attrNameLst>
                                          <p:attrName>ppt_x</p:attrName>
                                        </p:attrNameLst>
                                      </p:cBhvr>
                                      <p:tavLst>
                                        <p:tav tm="0">
                                          <p:val>
                                            <p:strVal val="#ppt_x"/>
                                          </p:val>
                                        </p:tav>
                                        <p:tav tm="100000">
                                          <p:val>
                                            <p:strVal val="#ppt_x"/>
                                          </p:val>
                                        </p:tav>
                                      </p:tavLst>
                                    </p:anim>
                                    <p:anim calcmode="lin" valueType="num">
                                      <p:cBhvr additive="base">
                                        <p:cTn id="75" dur="1000" fill="hold"/>
                                        <p:tgtEl>
                                          <p:spTgt spid="16"/>
                                        </p:tgtEl>
                                        <p:attrNameLst>
                                          <p:attrName>ppt_y</p:attrName>
                                        </p:attrNameLst>
                                      </p:cBhvr>
                                      <p:tavLst>
                                        <p:tav tm="0">
                                          <p:val>
                                            <p:strVal val="1+#ppt_h/2"/>
                                          </p:val>
                                        </p:tav>
                                        <p:tav tm="100000">
                                          <p:val>
                                            <p:strVal val="#ppt_y"/>
                                          </p:val>
                                        </p:tav>
                                      </p:tavLst>
                                    </p:anim>
                                  </p:childTnLst>
                                </p:cTn>
                              </p:par>
                              <p:par>
                                <p:cTn id="76" presetID="2" presetClass="entr" presetSubtype="4" fill="hold" grpId="0" nodeType="withEffect">
                                  <p:stCondLst>
                                    <p:cond delay="0"/>
                                  </p:stCondLst>
                                  <p:childTnLst>
                                    <p:set>
                                      <p:cBhvr>
                                        <p:cTn id="77" dur="1" fill="hold">
                                          <p:stCondLst>
                                            <p:cond delay="0"/>
                                          </p:stCondLst>
                                        </p:cTn>
                                        <p:tgtEl>
                                          <p:spTgt spid="22"/>
                                        </p:tgtEl>
                                        <p:attrNameLst>
                                          <p:attrName>style.visibility</p:attrName>
                                        </p:attrNameLst>
                                      </p:cBhvr>
                                      <p:to>
                                        <p:strVal val="visible"/>
                                      </p:to>
                                    </p:set>
                                    <p:anim calcmode="lin" valueType="num">
                                      <p:cBhvr additive="base">
                                        <p:cTn id="78" dur="1000" fill="hold"/>
                                        <p:tgtEl>
                                          <p:spTgt spid="22"/>
                                        </p:tgtEl>
                                        <p:attrNameLst>
                                          <p:attrName>ppt_x</p:attrName>
                                        </p:attrNameLst>
                                      </p:cBhvr>
                                      <p:tavLst>
                                        <p:tav tm="0">
                                          <p:val>
                                            <p:strVal val="#ppt_x"/>
                                          </p:val>
                                        </p:tav>
                                        <p:tav tm="100000">
                                          <p:val>
                                            <p:strVal val="#ppt_x"/>
                                          </p:val>
                                        </p:tav>
                                      </p:tavLst>
                                    </p:anim>
                                    <p:anim calcmode="lin" valueType="num">
                                      <p:cBhvr additive="base">
                                        <p:cTn id="79" dur="1000" fill="hold"/>
                                        <p:tgtEl>
                                          <p:spTgt spid="22"/>
                                        </p:tgtEl>
                                        <p:attrNameLst>
                                          <p:attrName>ppt_y</p:attrName>
                                        </p:attrNameLst>
                                      </p:cBhvr>
                                      <p:tavLst>
                                        <p:tav tm="0">
                                          <p:val>
                                            <p:strVal val="1+#ppt_h/2"/>
                                          </p:val>
                                        </p:tav>
                                        <p:tav tm="100000">
                                          <p:val>
                                            <p:strVal val="#ppt_y"/>
                                          </p:val>
                                        </p:tav>
                                      </p:tavLst>
                                    </p:anim>
                                  </p:childTnLst>
                                </p:cTn>
                              </p:par>
                              <p:par>
                                <p:cTn id="80" presetID="2" presetClass="entr" presetSubtype="4" fill="hold" grpId="0" nodeType="withEffect">
                                  <p:stCondLst>
                                    <p:cond delay="0"/>
                                  </p:stCondLst>
                                  <p:childTnLst>
                                    <p:set>
                                      <p:cBhvr>
                                        <p:cTn id="81" dur="1" fill="hold">
                                          <p:stCondLst>
                                            <p:cond delay="0"/>
                                          </p:stCondLst>
                                        </p:cTn>
                                        <p:tgtEl>
                                          <p:spTgt spid="28"/>
                                        </p:tgtEl>
                                        <p:attrNameLst>
                                          <p:attrName>style.visibility</p:attrName>
                                        </p:attrNameLst>
                                      </p:cBhvr>
                                      <p:to>
                                        <p:strVal val="visible"/>
                                      </p:to>
                                    </p:set>
                                    <p:anim calcmode="lin" valueType="num">
                                      <p:cBhvr additive="base">
                                        <p:cTn id="82" dur="1000" fill="hold"/>
                                        <p:tgtEl>
                                          <p:spTgt spid="28"/>
                                        </p:tgtEl>
                                        <p:attrNameLst>
                                          <p:attrName>ppt_x</p:attrName>
                                        </p:attrNameLst>
                                      </p:cBhvr>
                                      <p:tavLst>
                                        <p:tav tm="0">
                                          <p:val>
                                            <p:strVal val="#ppt_x"/>
                                          </p:val>
                                        </p:tav>
                                        <p:tav tm="100000">
                                          <p:val>
                                            <p:strVal val="#ppt_x"/>
                                          </p:val>
                                        </p:tav>
                                      </p:tavLst>
                                    </p:anim>
                                    <p:anim calcmode="lin" valueType="num">
                                      <p:cBhvr additive="base">
                                        <p:cTn id="83" dur="1000" fill="hold"/>
                                        <p:tgtEl>
                                          <p:spTgt spid="28"/>
                                        </p:tgtEl>
                                        <p:attrNameLst>
                                          <p:attrName>ppt_y</p:attrName>
                                        </p:attrNameLst>
                                      </p:cBhvr>
                                      <p:tavLst>
                                        <p:tav tm="0">
                                          <p:val>
                                            <p:strVal val="1+#ppt_h/2"/>
                                          </p:val>
                                        </p:tav>
                                        <p:tav tm="100000">
                                          <p:val>
                                            <p:strVal val="#ppt_y"/>
                                          </p:val>
                                        </p:tav>
                                      </p:tavLst>
                                    </p:anim>
                                  </p:childTnLst>
                                </p:cTn>
                              </p:par>
                              <p:par>
                                <p:cTn id="84" presetID="2" presetClass="entr" presetSubtype="4" fill="hold" grpId="0" nodeType="withEffect">
                                  <p:stCondLst>
                                    <p:cond delay="0"/>
                                  </p:stCondLst>
                                  <p:childTnLst>
                                    <p:set>
                                      <p:cBhvr>
                                        <p:cTn id="85" dur="1" fill="hold">
                                          <p:stCondLst>
                                            <p:cond delay="0"/>
                                          </p:stCondLst>
                                        </p:cTn>
                                        <p:tgtEl>
                                          <p:spTgt spid="30"/>
                                        </p:tgtEl>
                                        <p:attrNameLst>
                                          <p:attrName>style.visibility</p:attrName>
                                        </p:attrNameLst>
                                      </p:cBhvr>
                                      <p:to>
                                        <p:strVal val="visible"/>
                                      </p:to>
                                    </p:set>
                                    <p:anim calcmode="lin" valueType="num">
                                      <p:cBhvr additive="base">
                                        <p:cTn id="86" dur="1000" fill="hold"/>
                                        <p:tgtEl>
                                          <p:spTgt spid="30"/>
                                        </p:tgtEl>
                                        <p:attrNameLst>
                                          <p:attrName>ppt_x</p:attrName>
                                        </p:attrNameLst>
                                      </p:cBhvr>
                                      <p:tavLst>
                                        <p:tav tm="0">
                                          <p:val>
                                            <p:strVal val="#ppt_x"/>
                                          </p:val>
                                        </p:tav>
                                        <p:tav tm="100000">
                                          <p:val>
                                            <p:strVal val="#ppt_x"/>
                                          </p:val>
                                        </p:tav>
                                      </p:tavLst>
                                    </p:anim>
                                    <p:anim calcmode="lin" valueType="num">
                                      <p:cBhvr additive="base">
                                        <p:cTn id="87" dur="1000" fill="hold"/>
                                        <p:tgtEl>
                                          <p:spTgt spid="30"/>
                                        </p:tgtEl>
                                        <p:attrNameLst>
                                          <p:attrName>ppt_y</p:attrName>
                                        </p:attrNameLst>
                                      </p:cBhvr>
                                      <p:tavLst>
                                        <p:tav tm="0">
                                          <p:val>
                                            <p:strVal val="1+#ppt_h/2"/>
                                          </p:val>
                                        </p:tav>
                                        <p:tav tm="100000">
                                          <p:val>
                                            <p:strVal val="#ppt_y"/>
                                          </p:val>
                                        </p:tav>
                                      </p:tavLst>
                                    </p:anim>
                                  </p:childTnLst>
                                </p:cTn>
                              </p:par>
                              <p:par>
                                <p:cTn id="88" presetID="10" presetClass="entr" presetSubtype="0" fill="hold" grpId="0" nodeType="withEffect">
                                  <p:stCondLst>
                                    <p:cond delay="0"/>
                                  </p:stCondLst>
                                  <p:childTnLst>
                                    <p:set>
                                      <p:cBhvr>
                                        <p:cTn id="89" dur="1" fill="hold">
                                          <p:stCondLst>
                                            <p:cond delay="0"/>
                                          </p:stCondLst>
                                        </p:cTn>
                                        <p:tgtEl>
                                          <p:spTgt spid="15"/>
                                        </p:tgtEl>
                                        <p:attrNameLst>
                                          <p:attrName>style.visibility</p:attrName>
                                        </p:attrNameLst>
                                      </p:cBhvr>
                                      <p:to>
                                        <p:strVal val="visible"/>
                                      </p:to>
                                    </p:set>
                                    <p:animEffect transition="in" filter="fade">
                                      <p:cBhvr>
                                        <p:cTn id="90" dur="1250"/>
                                        <p:tgtEl>
                                          <p:spTgt spid="15"/>
                                        </p:tgtEl>
                                      </p:cBhvr>
                                    </p:animEffect>
                                  </p:childTnLst>
                                </p:cTn>
                              </p:par>
                              <p:par>
                                <p:cTn id="91" presetID="2" presetClass="entr" presetSubtype="4" fill="hold" nodeType="withEffect">
                                  <p:stCondLst>
                                    <p:cond delay="0"/>
                                  </p:stCondLst>
                                  <p:childTnLst>
                                    <p:set>
                                      <p:cBhvr>
                                        <p:cTn id="92" dur="1" fill="hold">
                                          <p:stCondLst>
                                            <p:cond delay="0"/>
                                          </p:stCondLst>
                                        </p:cTn>
                                        <p:tgtEl>
                                          <p:spTgt spid="43"/>
                                        </p:tgtEl>
                                        <p:attrNameLst>
                                          <p:attrName>style.visibility</p:attrName>
                                        </p:attrNameLst>
                                      </p:cBhvr>
                                      <p:to>
                                        <p:strVal val="visible"/>
                                      </p:to>
                                    </p:set>
                                    <p:anim calcmode="lin" valueType="num">
                                      <p:cBhvr additive="base">
                                        <p:cTn id="93" dur="1000" fill="hold"/>
                                        <p:tgtEl>
                                          <p:spTgt spid="43"/>
                                        </p:tgtEl>
                                        <p:attrNameLst>
                                          <p:attrName>ppt_x</p:attrName>
                                        </p:attrNameLst>
                                      </p:cBhvr>
                                      <p:tavLst>
                                        <p:tav tm="0">
                                          <p:val>
                                            <p:strVal val="#ppt_x"/>
                                          </p:val>
                                        </p:tav>
                                        <p:tav tm="100000">
                                          <p:val>
                                            <p:strVal val="#ppt_x"/>
                                          </p:val>
                                        </p:tav>
                                      </p:tavLst>
                                    </p:anim>
                                    <p:anim calcmode="lin" valueType="num">
                                      <p:cBhvr additive="base">
                                        <p:cTn id="94" dur="1000" fill="hold"/>
                                        <p:tgtEl>
                                          <p:spTgt spid="43"/>
                                        </p:tgtEl>
                                        <p:attrNameLst>
                                          <p:attrName>ppt_y</p:attrName>
                                        </p:attrNameLst>
                                      </p:cBhvr>
                                      <p:tavLst>
                                        <p:tav tm="0">
                                          <p:val>
                                            <p:strVal val="1+#ppt_h/2"/>
                                          </p:val>
                                        </p:tav>
                                        <p:tav tm="100000">
                                          <p:val>
                                            <p:strVal val="#ppt_y"/>
                                          </p:val>
                                        </p:tav>
                                      </p:tavLst>
                                    </p:anim>
                                  </p:childTnLst>
                                </p:cTn>
                              </p:par>
                              <p:par>
                                <p:cTn id="95" presetID="2" presetClass="entr" presetSubtype="4" fill="hold" grpId="0" nodeType="withEffect">
                                  <p:stCondLst>
                                    <p:cond delay="0"/>
                                  </p:stCondLst>
                                  <p:childTnLst>
                                    <p:set>
                                      <p:cBhvr>
                                        <p:cTn id="96" dur="1" fill="hold">
                                          <p:stCondLst>
                                            <p:cond delay="0"/>
                                          </p:stCondLst>
                                        </p:cTn>
                                        <p:tgtEl>
                                          <p:spTgt spid="45"/>
                                        </p:tgtEl>
                                        <p:attrNameLst>
                                          <p:attrName>style.visibility</p:attrName>
                                        </p:attrNameLst>
                                      </p:cBhvr>
                                      <p:to>
                                        <p:strVal val="visible"/>
                                      </p:to>
                                    </p:set>
                                    <p:anim calcmode="lin" valueType="num">
                                      <p:cBhvr additive="base">
                                        <p:cTn id="97" dur="1000" fill="hold"/>
                                        <p:tgtEl>
                                          <p:spTgt spid="45"/>
                                        </p:tgtEl>
                                        <p:attrNameLst>
                                          <p:attrName>ppt_x</p:attrName>
                                        </p:attrNameLst>
                                      </p:cBhvr>
                                      <p:tavLst>
                                        <p:tav tm="0">
                                          <p:val>
                                            <p:strVal val="#ppt_x"/>
                                          </p:val>
                                        </p:tav>
                                        <p:tav tm="100000">
                                          <p:val>
                                            <p:strVal val="#ppt_x"/>
                                          </p:val>
                                        </p:tav>
                                      </p:tavLst>
                                    </p:anim>
                                    <p:anim calcmode="lin" valueType="num">
                                      <p:cBhvr additive="base">
                                        <p:cTn id="98" dur="10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8" grpId="0"/>
      <p:bldP spid="20" grpId="0"/>
      <p:bldP spid="22" grpId="0"/>
      <p:bldP spid="24" grpId="0"/>
      <p:bldP spid="26" grpId="0"/>
      <p:bldP spid="28" grpId="0"/>
      <p:bldP spid="30" grpId="0"/>
      <p:bldP spid="32" grpId="0"/>
      <p:bldP spid="40" grpId="0"/>
      <p:bldP spid="4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CFCFC"/>
        </a:solidFill>
        <a:effectLst/>
      </p:bgPr>
    </p:bg>
    <p:spTree>
      <p:nvGrpSpPr>
        <p:cNvPr id="1" name=""/>
        <p:cNvGrpSpPr/>
        <p:nvPr/>
      </p:nvGrpSpPr>
      <p:grpSpPr>
        <a:xfrm>
          <a:off x="0" y="0"/>
          <a:ext cx="0" cy="0"/>
          <a:chOff x="0" y="0"/>
          <a:chExt cx="0" cy="0"/>
        </a:xfrm>
      </p:grpSpPr>
      <p:sp>
        <p:nvSpPr>
          <p:cNvPr id="2" name="Freeform 2"/>
          <p:cNvSpPr/>
          <p:nvPr/>
        </p:nvSpPr>
        <p:spPr>
          <a:xfrm flipH="1" flipV="1">
            <a:off x="0" y="0"/>
            <a:ext cx="2769935" cy="2769935"/>
          </a:xfrm>
          <a:custGeom>
            <a:avLst/>
            <a:gdLst/>
            <a:ahLst/>
            <a:cxnLst/>
            <a:rect l="l" t="t" r="r" b="b"/>
            <a:pathLst>
              <a:path w="2769935" h="2769935">
                <a:moveTo>
                  <a:pt x="2769935" y="2769935"/>
                </a:moveTo>
                <a:lnTo>
                  <a:pt x="0" y="2769935"/>
                </a:lnTo>
                <a:lnTo>
                  <a:pt x="0" y="0"/>
                </a:lnTo>
                <a:lnTo>
                  <a:pt x="2769935" y="0"/>
                </a:lnTo>
                <a:lnTo>
                  <a:pt x="2769935" y="2769935"/>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237104" y="3282355"/>
            <a:ext cx="2295725" cy="4991352"/>
            <a:chOff x="0" y="0"/>
            <a:chExt cx="604635" cy="1314595"/>
          </a:xfrm>
        </p:grpSpPr>
        <p:sp>
          <p:nvSpPr>
            <p:cNvPr id="4" name="Freeform 4"/>
            <p:cNvSpPr/>
            <p:nvPr/>
          </p:nvSpPr>
          <p:spPr>
            <a:xfrm>
              <a:off x="0" y="0"/>
              <a:ext cx="604635" cy="1314595"/>
            </a:xfrm>
            <a:custGeom>
              <a:avLst/>
              <a:gdLst/>
              <a:ahLst/>
              <a:cxnLst/>
              <a:rect l="l" t="t" r="r" b="b"/>
              <a:pathLst>
                <a:path w="604635" h="1314595">
                  <a:moveTo>
                    <a:pt x="118031" y="0"/>
                  </a:moveTo>
                  <a:lnTo>
                    <a:pt x="486604" y="0"/>
                  </a:lnTo>
                  <a:cubicBezTo>
                    <a:pt x="551791" y="0"/>
                    <a:pt x="604635" y="52844"/>
                    <a:pt x="604635" y="118031"/>
                  </a:cubicBezTo>
                  <a:lnTo>
                    <a:pt x="604635" y="1196563"/>
                  </a:lnTo>
                  <a:cubicBezTo>
                    <a:pt x="604635" y="1227867"/>
                    <a:pt x="592200" y="1257889"/>
                    <a:pt x="570065" y="1280024"/>
                  </a:cubicBezTo>
                  <a:cubicBezTo>
                    <a:pt x="547930" y="1302159"/>
                    <a:pt x="517908" y="1314595"/>
                    <a:pt x="486604" y="1314595"/>
                  </a:cubicBezTo>
                  <a:lnTo>
                    <a:pt x="118031" y="1314595"/>
                  </a:lnTo>
                  <a:cubicBezTo>
                    <a:pt x="86727" y="1314595"/>
                    <a:pt x="56706" y="1302159"/>
                    <a:pt x="34571" y="1280024"/>
                  </a:cubicBezTo>
                  <a:cubicBezTo>
                    <a:pt x="12435" y="1257889"/>
                    <a:pt x="0" y="1227867"/>
                    <a:pt x="0" y="1196563"/>
                  </a:cubicBezTo>
                  <a:lnTo>
                    <a:pt x="0" y="118031"/>
                  </a:lnTo>
                  <a:cubicBezTo>
                    <a:pt x="0" y="86727"/>
                    <a:pt x="12435" y="56706"/>
                    <a:pt x="34571" y="34571"/>
                  </a:cubicBezTo>
                  <a:cubicBezTo>
                    <a:pt x="56706" y="12435"/>
                    <a:pt x="86727" y="0"/>
                    <a:pt x="118031" y="0"/>
                  </a:cubicBezTo>
                  <a:close/>
                </a:path>
              </a:pathLst>
            </a:custGeom>
            <a:solidFill>
              <a:srgbClr val="FFC619"/>
            </a:solidFill>
          </p:spPr>
        </p:sp>
        <p:sp>
          <p:nvSpPr>
            <p:cNvPr id="5" name="TextBox 5"/>
            <p:cNvSpPr txBox="1"/>
            <p:nvPr/>
          </p:nvSpPr>
          <p:spPr>
            <a:xfrm>
              <a:off x="0" y="-57150"/>
              <a:ext cx="604635" cy="1371745"/>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0" y="3295646"/>
            <a:ext cx="2059021" cy="1705532"/>
          </a:xfrm>
          <a:prstGeom prst="rect">
            <a:avLst/>
          </a:prstGeom>
        </p:spPr>
        <p:txBody>
          <a:bodyPr lIns="0" tIns="0" rIns="0" bIns="0" rtlCol="0" anchor="t">
            <a:spAutoFit/>
          </a:bodyPr>
          <a:lstStyle/>
          <a:p>
            <a:pPr algn="r">
              <a:lnSpc>
                <a:spcPts val="13999"/>
              </a:lnSpc>
            </a:pPr>
            <a:r>
              <a:rPr lang="en-US" sz="9999" dirty="0">
                <a:solidFill>
                  <a:srgbClr val="FCFCFC"/>
                </a:solidFill>
                <a:latin typeface="Poppins Ultra-Bold"/>
              </a:rPr>
              <a:t>01</a:t>
            </a:r>
          </a:p>
        </p:txBody>
      </p:sp>
      <p:sp>
        <p:nvSpPr>
          <p:cNvPr id="15" name="TextBox 15"/>
          <p:cNvSpPr txBox="1"/>
          <p:nvPr/>
        </p:nvSpPr>
        <p:spPr>
          <a:xfrm>
            <a:off x="308468" y="9610075"/>
            <a:ext cx="3061970" cy="307777"/>
          </a:xfrm>
          <a:prstGeom prst="rect">
            <a:avLst/>
          </a:prstGeom>
        </p:spPr>
        <p:txBody>
          <a:bodyPr lIns="0" tIns="0" rIns="0" bIns="0" rtlCol="0" anchor="t">
            <a:spAutoFit/>
          </a:bodyPr>
          <a:lstStyle/>
          <a:p>
            <a:pPr>
              <a:lnSpc>
                <a:spcPts val="2400"/>
              </a:lnSpc>
            </a:pPr>
            <a:r>
              <a:rPr lang="en-US" sz="2000" dirty="0">
                <a:solidFill>
                  <a:srgbClr val="FFC619"/>
                </a:solidFill>
                <a:latin typeface="Poppins Ultra-Bold"/>
              </a:rPr>
              <a:t>Razi university</a:t>
            </a:r>
          </a:p>
        </p:txBody>
      </p:sp>
      <p:sp>
        <p:nvSpPr>
          <p:cNvPr id="17" name="TextBox 16">
            <a:extLst>
              <a:ext uri="{FF2B5EF4-FFF2-40B4-BE49-F238E27FC236}">
                <a16:creationId xmlns:a16="http://schemas.microsoft.com/office/drawing/2014/main" id="{A9E8C077-4B49-F7D7-17F0-AC10E30DF1D0}"/>
              </a:ext>
            </a:extLst>
          </p:cNvPr>
          <p:cNvSpPr txBox="1"/>
          <p:nvPr/>
        </p:nvSpPr>
        <p:spPr>
          <a:xfrm>
            <a:off x="2926043" y="993321"/>
            <a:ext cx="7068962" cy="8494633"/>
          </a:xfrm>
          <a:prstGeom prst="rect">
            <a:avLst/>
          </a:prstGeom>
          <a:noFill/>
        </p:spPr>
        <p:txBody>
          <a:bodyPr wrap="square">
            <a:spAutoFit/>
          </a:bodyPr>
          <a:lstStyle/>
          <a:p>
            <a:r>
              <a:rPr lang="en-US" sz="5400" dirty="0"/>
              <a:t>Inoculate:</a:t>
            </a:r>
          </a:p>
          <a:p>
            <a:r>
              <a:rPr lang="en-US" sz="2000" dirty="0"/>
              <a:t>The pronunciation of “inoculated” is /</a:t>
            </a:r>
            <a:r>
              <a:rPr lang="en-US" sz="2000" dirty="0" err="1"/>
              <a:t>ɪˈnɒkjʊle</a:t>
            </a:r>
            <a:r>
              <a:rPr lang="en-US" sz="2000" dirty="0"/>
              <a:t>/</a:t>
            </a:r>
          </a:p>
          <a:p>
            <a:endParaRPr lang="en-US" sz="4000" dirty="0"/>
          </a:p>
          <a:p>
            <a:r>
              <a:rPr lang="en-US" sz="2400" dirty="0"/>
              <a:t>refers to the process of introducing a vaccine or immunologically active material into a person or an animal. This is done to stimulate the immune system to develop protection against a disease, effectively treating or preventing it. The term can also be used more broadly to mean introducing something into an organism or environment1.</a:t>
            </a:r>
          </a:p>
          <a:p>
            <a:endParaRPr lang="en-US" sz="2400" dirty="0"/>
          </a:p>
          <a:p>
            <a:r>
              <a:rPr lang="en-US" sz="2400" dirty="0"/>
              <a:t>Here’s an expanded explanation with examples:</a:t>
            </a:r>
          </a:p>
          <a:p>
            <a:endParaRPr lang="en-US" sz="2400" dirty="0"/>
          </a:p>
          <a:p>
            <a:r>
              <a:rPr lang="en-US" sz="2400" dirty="0"/>
              <a:t>Medical Context: A child is inoculated with a vaccine to provide immunity against diseases like measles or polio. This involves injecting a weakened or dead form of the pathogen to stimulate the body’s immune response without causing the disease1.</a:t>
            </a:r>
          </a:p>
          <a:p>
            <a:r>
              <a:rPr lang="en-US" sz="2400" dirty="0"/>
              <a:t>Environmental Context: In agriculture, plants may be inoculated with beneficial bacteria to promote growth or protect against pests.</a:t>
            </a:r>
          </a:p>
        </p:txBody>
      </p:sp>
      <p:pic>
        <p:nvPicPr>
          <p:cNvPr id="19" name="Picture 18">
            <a:extLst>
              <a:ext uri="{FF2B5EF4-FFF2-40B4-BE49-F238E27FC236}">
                <a16:creationId xmlns:a16="http://schemas.microsoft.com/office/drawing/2014/main" id="{CDBB3F04-7EF2-DEF9-E471-75E2383B5F46}"/>
              </a:ext>
            </a:extLst>
          </p:cNvPr>
          <p:cNvPicPr>
            <a:picLocks noChangeAspect="1"/>
          </p:cNvPicPr>
          <p:nvPr/>
        </p:nvPicPr>
        <p:blipFill>
          <a:blip r:embed="rId4">
            <a:extLst>
              <a:ext uri="{BEBA8EAE-BF5A-486C-A8C5-ECC9F3942E4B}">
                <a14:imgProps xmlns:a14="http://schemas.microsoft.com/office/drawing/2010/main">
                  <a14:imgLayer r:embed="rId5">
                    <a14:imgEffect>
                      <a14:artisticMosiaicBubbles/>
                    </a14:imgEffect>
                  </a14:imgLayer>
                </a14:imgProps>
              </a:ext>
            </a:extLst>
          </a:blip>
          <a:stretch>
            <a:fillRect/>
          </a:stretch>
        </p:blipFill>
        <p:spPr>
          <a:xfrm>
            <a:off x="10151113" y="1786119"/>
            <a:ext cx="6786482" cy="66258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mc:AlternateContent xmlns:mc="http://schemas.openxmlformats.org/markup-compatibility/2006">
    <mc:Choice xmlns:p14="http://schemas.microsoft.com/office/powerpoint/2010/main" Requires="p14">
      <p:transition spd="slow" p14:dur="2000">
        <p:cover/>
      </p:transition>
    </mc:Choice>
    <mc:Fallback>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1250"/>
                                        <p:tgtEl>
                                          <p:spTgt spid="17">
                                            <p:txEl>
                                              <p:pRg st="0" end="0"/>
                                            </p:txEl>
                                          </p:spTgt>
                                        </p:tgtEl>
                                      </p:cBhvr>
                                    </p:animEffect>
                                  </p:childTnLst>
                                </p:cTn>
                              </p:par>
                            </p:childTnLst>
                          </p:cTn>
                        </p:par>
                        <p:par>
                          <p:cTn id="8" fill="hold">
                            <p:stCondLst>
                              <p:cond delay="1250"/>
                            </p:stCondLst>
                            <p:childTnLst>
                              <p:par>
                                <p:cTn id="9" presetID="10" presetClass="entr" presetSubtype="0" fill="hold" nodeType="after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animEffect transition="in" filter="fade">
                                      <p:cBhvr>
                                        <p:cTn id="11" dur="1250"/>
                                        <p:tgtEl>
                                          <p:spTgt spid="17">
                                            <p:txEl>
                                              <p:pRg st="1" end="1"/>
                                            </p:txEl>
                                          </p:spTgt>
                                        </p:tgtEl>
                                      </p:cBhvr>
                                    </p:animEffect>
                                  </p:childTnLst>
                                </p:cTn>
                              </p:par>
                            </p:childTnLst>
                          </p:cTn>
                        </p:par>
                        <p:par>
                          <p:cTn id="12" fill="hold">
                            <p:stCondLst>
                              <p:cond delay="2500"/>
                            </p:stCondLst>
                            <p:childTnLst>
                              <p:par>
                                <p:cTn id="13" presetID="10" presetClass="entr" presetSubtype="0" fill="hold" nodeType="afterEffect">
                                  <p:stCondLst>
                                    <p:cond delay="0"/>
                                  </p:stCondLst>
                                  <p:childTnLst>
                                    <p:set>
                                      <p:cBhvr>
                                        <p:cTn id="14" dur="1" fill="hold">
                                          <p:stCondLst>
                                            <p:cond delay="0"/>
                                          </p:stCondLst>
                                        </p:cTn>
                                        <p:tgtEl>
                                          <p:spTgt spid="17">
                                            <p:txEl>
                                              <p:pRg st="3" end="3"/>
                                            </p:txEl>
                                          </p:spTgt>
                                        </p:tgtEl>
                                        <p:attrNameLst>
                                          <p:attrName>style.visibility</p:attrName>
                                        </p:attrNameLst>
                                      </p:cBhvr>
                                      <p:to>
                                        <p:strVal val="visible"/>
                                      </p:to>
                                    </p:set>
                                    <p:animEffect transition="in" filter="fade">
                                      <p:cBhvr>
                                        <p:cTn id="15" dur="500"/>
                                        <p:tgtEl>
                                          <p:spTgt spid="17">
                                            <p:txEl>
                                              <p:pRg st="3" end="3"/>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17">
                                            <p:txEl>
                                              <p:pRg st="5" end="5"/>
                                            </p:txEl>
                                          </p:spTgt>
                                        </p:tgtEl>
                                        <p:attrNameLst>
                                          <p:attrName>style.visibility</p:attrName>
                                        </p:attrNameLst>
                                      </p:cBhvr>
                                      <p:to>
                                        <p:strVal val="visible"/>
                                      </p:to>
                                    </p:set>
                                    <p:animEffect transition="in" filter="fade">
                                      <p:cBhvr>
                                        <p:cTn id="19" dur="500"/>
                                        <p:tgtEl>
                                          <p:spTgt spid="17">
                                            <p:txEl>
                                              <p:pRg st="5" end="5"/>
                                            </p:txEl>
                                          </p:spTgt>
                                        </p:tgtEl>
                                      </p:cBhvr>
                                    </p:animEffect>
                                  </p:childTnLst>
                                </p:cTn>
                              </p:par>
                            </p:childTnLst>
                          </p:cTn>
                        </p:par>
                        <p:par>
                          <p:cTn id="20" fill="hold">
                            <p:stCondLst>
                              <p:cond delay="3500"/>
                            </p:stCondLst>
                            <p:childTnLst>
                              <p:par>
                                <p:cTn id="21" presetID="10" presetClass="entr" presetSubtype="0" fill="hold" nodeType="afterEffect">
                                  <p:stCondLst>
                                    <p:cond delay="0"/>
                                  </p:stCondLst>
                                  <p:childTnLst>
                                    <p:set>
                                      <p:cBhvr>
                                        <p:cTn id="22" dur="1" fill="hold">
                                          <p:stCondLst>
                                            <p:cond delay="0"/>
                                          </p:stCondLst>
                                        </p:cTn>
                                        <p:tgtEl>
                                          <p:spTgt spid="17">
                                            <p:txEl>
                                              <p:pRg st="7" end="7"/>
                                            </p:txEl>
                                          </p:spTgt>
                                        </p:tgtEl>
                                        <p:attrNameLst>
                                          <p:attrName>style.visibility</p:attrName>
                                        </p:attrNameLst>
                                      </p:cBhvr>
                                      <p:to>
                                        <p:strVal val="visible"/>
                                      </p:to>
                                    </p:set>
                                    <p:animEffect transition="in" filter="fade">
                                      <p:cBhvr>
                                        <p:cTn id="23" dur="500"/>
                                        <p:tgtEl>
                                          <p:spTgt spid="17">
                                            <p:txEl>
                                              <p:pRg st="7" end="7"/>
                                            </p:txEl>
                                          </p:spTgt>
                                        </p:tgtEl>
                                      </p:cBhvr>
                                    </p:animEffect>
                                  </p:childTnLst>
                                </p:cTn>
                              </p:par>
                            </p:childTnLst>
                          </p:cTn>
                        </p:par>
                        <p:par>
                          <p:cTn id="24" fill="hold">
                            <p:stCondLst>
                              <p:cond delay="4000"/>
                            </p:stCondLst>
                            <p:childTnLst>
                              <p:par>
                                <p:cTn id="25" presetID="10" presetClass="entr" presetSubtype="0" fill="hold" nodeType="afterEffect">
                                  <p:stCondLst>
                                    <p:cond delay="0"/>
                                  </p:stCondLst>
                                  <p:childTnLst>
                                    <p:set>
                                      <p:cBhvr>
                                        <p:cTn id="26" dur="1" fill="hold">
                                          <p:stCondLst>
                                            <p:cond delay="0"/>
                                          </p:stCondLst>
                                        </p:cTn>
                                        <p:tgtEl>
                                          <p:spTgt spid="17">
                                            <p:txEl>
                                              <p:pRg st="8" end="8"/>
                                            </p:txEl>
                                          </p:spTgt>
                                        </p:tgtEl>
                                        <p:attrNameLst>
                                          <p:attrName>style.visibility</p:attrName>
                                        </p:attrNameLst>
                                      </p:cBhvr>
                                      <p:to>
                                        <p:strVal val="visible"/>
                                      </p:to>
                                    </p:set>
                                    <p:animEffect transition="in" filter="fade">
                                      <p:cBhvr>
                                        <p:cTn id="27" dur="500"/>
                                        <p:tgtEl>
                                          <p:spTgt spid="17">
                                            <p:txEl>
                                              <p:pRg st="8" end="8"/>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barn(inVertical)">
                                      <p:cBhvr>
                                        <p:cTn id="3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CFCFC"/>
        </a:solidFill>
        <a:effectLst/>
      </p:bgPr>
    </p:bg>
    <p:spTree>
      <p:nvGrpSpPr>
        <p:cNvPr id="1" name=""/>
        <p:cNvGrpSpPr/>
        <p:nvPr/>
      </p:nvGrpSpPr>
      <p:grpSpPr>
        <a:xfrm>
          <a:off x="0" y="0"/>
          <a:ext cx="0" cy="0"/>
          <a:chOff x="0" y="0"/>
          <a:chExt cx="0" cy="0"/>
        </a:xfrm>
      </p:grpSpPr>
      <p:sp>
        <p:nvSpPr>
          <p:cNvPr id="2" name="Freeform 2"/>
          <p:cNvSpPr/>
          <p:nvPr/>
        </p:nvSpPr>
        <p:spPr>
          <a:xfrm flipH="1" flipV="1">
            <a:off x="0" y="0"/>
            <a:ext cx="2769935" cy="2769935"/>
          </a:xfrm>
          <a:custGeom>
            <a:avLst/>
            <a:gdLst/>
            <a:ahLst/>
            <a:cxnLst/>
            <a:rect l="l" t="t" r="r" b="b"/>
            <a:pathLst>
              <a:path w="2769935" h="2769935">
                <a:moveTo>
                  <a:pt x="2769935" y="2769935"/>
                </a:moveTo>
                <a:lnTo>
                  <a:pt x="0" y="2769935"/>
                </a:lnTo>
                <a:lnTo>
                  <a:pt x="0" y="0"/>
                </a:lnTo>
                <a:lnTo>
                  <a:pt x="2769935" y="0"/>
                </a:lnTo>
                <a:lnTo>
                  <a:pt x="2769935" y="2769935"/>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9" name="Group 9"/>
          <p:cNvGrpSpPr/>
          <p:nvPr/>
        </p:nvGrpSpPr>
        <p:grpSpPr>
          <a:xfrm rot="5400000">
            <a:off x="13412619" y="1796620"/>
            <a:ext cx="5246370" cy="2623185"/>
            <a:chOff x="0" y="0"/>
            <a:chExt cx="812800" cy="406400"/>
          </a:xfrm>
        </p:grpSpPr>
        <p:sp>
          <p:nvSpPr>
            <p:cNvPr id="10" name="Freeform 10"/>
            <p:cNvSpPr/>
            <p:nvPr/>
          </p:nvSpPr>
          <p:spPr>
            <a:xfrm>
              <a:off x="0" y="0"/>
              <a:ext cx="812800" cy="406400"/>
            </a:xfrm>
            <a:custGeom>
              <a:avLst/>
              <a:gdLst/>
              <a:ahLst/>
              <a:cxnLst/>
              <a:rect l="l" t="t" r="r" b="b"/>
              <a:pathLst>
                <a:path w="812800" h="406400">
                  <a:moveTo>
                    <a:pt x="609600" y="0"/>
                  </a:moveTo>
                  <a:cubicBezTo>
                    <a:pt x="721824" y="0"/>
                    <a:pt x="812800" y="90976"/>
                    <a:pt x="812800" y="203200"/>
                  </a:cubicBezTo>
                  <a:cubicBezTo>
                    <a:pt x="812800" y="315424"/>
                    <a:pt x="721824" y="406400"/>
                    <a:pt x="609600" y="406400"/>
                  </a:cubicBezTo>
                  <a:lnTo>
                    <a:pt x="203200" y="406400"/>
                  </a:lnTo>
                  <a:cubicBezTo>
                    <a:pt x="90976" y="406400"/>
                    <a:pt x="0" y="315424"/>
                    <a:pt x="0" y="203200"/>
                  </a:cubicBezTo>
                  <a:cubicBezTo>
                    <a:pt x="0" y="90976"/>
                    <a:pt x="90976" y="0"/>
                    <a:pt x="203200" y="0"/>
                  </a:cubicBezTo>
                  <a:close/>
                </a:path>
              </a:pathLst>
            </a:custGeom>
            <a:solidFill>
              <a:srgbClr val="FFC619"/>
            </a:solidFill>
          </p:spPr>
        </p:sp>
        <p:sp>
          <p:nvSpPr>
            <p:cNvPr id="11" name="TextBox 11"/>
            <p:cNvSpPr txBox="1"/>
            <p:nvPr/>
          </p:nvSpPr>
          <p:spPr>
            <a:xfrm>
              <a:off x="0" y="-57150"/>
              <a:ext cx="812800" cy="463550"/>
            </a:xfrm>
            <a:prstGeom prst="rect">
              <a:avLst/>
            </a:prstGeom>
          </p:spPr>
          <p:txBody>
            <a:bodyPr lIns="50800" tIns="50800" rIns="50800" bIns="50800" rtlCol="0" anchor="ctr"/>
            <a:lstStyle/>
            <a:p>
              <a:pPr algn="ctr">
                <a:lnSpc>
                  <a:spcPts val="2659"/>
                </a:lnSpc>
                <a:spcBef>
                  <a:spcPct val="0"/>
                </a:spcBef>
              </a:pPr>
              <a:endParaRPr/>
            </a:p>
          </p:txBody>
        </p:sp>
      </p:grpSp>
      <p:sp>
        <p:nvSpPr>
          <p:cNvPr id="15" name="TextBox 15"/>
          <p:cNvSpPr txBox="1"/>
          <p:nvPr/>
        </p:nvSpPr>
        <p:spPr>
          <a:xfrm>
            <a:off x="14348429" y="910186"/>
            <a:ext cx="2386481" cy="1705532"/>
          </a:xfrm>
          <a:prstGeom prst="rect">
            <a:avLst/>
          </a:prstGeom>
        </p:spPr>
        <p:txBody>
          <a:bodyPr lIns="0" tIns="0" rIns="0" bIns="0" rtlCol="0" anchor="t">
            <a:spAutoFit/>
          </a:bodyPr>
          <a:lstStyle/>
          <a:p>
            <a:pPr algn="r">
              <a:lnSpc>
                <a:spcPts val="13999"/>
              </a:lnSpc>
            </a:pPr>
            <a:r>
              <a:rPr lang="en-US" sz="9999" dirty="0">
                <a:solidFill>
                  <a:srgbClr val="FCFCFC"/>
                </a:solidFill>
                <a:latin typeface="Poppins Ultra-Bold"/>
              </a:rPr>
              <a:t>02</a:t>
            </a:r>
          </a:p>
        </p:txBody>
      </p:sp>
      <p:sp>
        <p:nvSpPr>
          <p:cNvPr id="17" name="TextBox 17"/>
          <p:cNvSpPr txBox="1"/>
          <p:nvPr/>
        </p:nvSpPr>
        <p:spPr>
          <a:xfrm>
            <a:off x="308468" y="9610075"/>
            <a:ext cx="3061970" cy="307777"/>
          </a:xfrm>
          <a:prstGeom prst="rect">
            <a:avLst/>
          </a:prstGeom>
        </p:spPr>
        <p:txBody>
          <a:bodyPr lIns="0" tIns="0" rIns="0" bIns="0" rtlCol="0" anchor="t">
            <a:spAutoFit/>
          </a:bodyPr>
          <a:lstStyle/>
          <a:p>
            <a:pPr>
              <a:lnSpc>
                <a:spcPts val="2400"/>
              </a:lnSpc>
            </a:pPr>
            <a:r>
              <a:rPr lang="en-US" sz="2000" dirty="0">
                <a:solidFill>
                  <a:srgbClr val="FFC619"/>
                </a:solidFill>
                <a:latin typeface="Poppins Ultra-Bold"/>
              </a:rPr>
              <a:t>Razi university</a:t>
            </a:r>
          </a:p>
        </p:txBody>
      </p:sp>
      <p:sp>
        <p:nvSpPr>
          <p:cNvPr id="24" name="TextBox 23">
            <a:extLst>
              <a:ext uri="{FF2B5EF4-FFF2-40B4-BE49-F238E27FC236}">
                <a16:creationId xmlns:a16="http://schemas.microsoft.com/office/drawing/2014/main" id="{7A001FBC-C9D5-FD8E-7DCF-B17DFBB5B122}"/>
              </a:ext>
            </a:extLst>
          </p:cNvPr>
          <p:cNvSpPr txBox="1"/>
          <p:nvPr/>
        </p:nvSpPr>
        <p:spPr>
          <a:xfrm>
            <a:off x="1384967" y="2850564"/>
            <a:ext cx="6019800" cy="4585871"/>
          </a:xfrm>
          <a:prstGeom prst="rect">
            <a:avLst/>
          </a:prstGeom>
          <a:noFill/>
        </p:spPr>
        <p:txBody>
          <a:bodyPr wrap="square">
            <a:spAutoFit/>
          </a:bodyPr>
          <a:lstStyle/>
          <a:p>
            <a:r>
              <a:rPr lang="en-US" sz="4800" dirty="0"/>
              <a:t>Antifriction Bearings:</a:t>
            </a:r>
          </a:p>
          <a:p>
            <a:r>
              <a:rPr lang="en-US" sz="2800" dirty="0"/>
              <a:t>Pronunciation: /</a:t>
            </a:r>
            <a:r>
              <a:rPr lang="en-US" sz="2800" dirty="0" err="1"/>
              <a:t>æntiːfrɪkʃən</a:t>
            </a:r>
            <a:r>
              <a:rPr lang="en-US" sz="2800" dirty="0"/>
              <a:t> </a:t>
            </a:r>
            <a:r>
              <a:rPr lang="en-US" sz="2800" dirty="0" err="1"/>
              <a:t>beərɪŋz</a:t>
            </a:r>
            <a:r>
              <a:rPr lang="en-US" sz="2800" dirty="0"/>
              <a:t>/.</a:t>
            </a:r>
          </a:p>
          <a:p>
            <a:endParaRPr lang="en-US" sz="4800" dirty="0"/>
          </a:p>
          <a:p>
            <a:r>
              <a:rPr lang="en-US" sz="2800" dirty="0"/>
              <a:t> These are also known as rolling contact bearings, used to accommodate a load with rolling elements placed between two races. They are capable of bearing heavy radial and axial thrust loads depending on their type. </a:t>
            </a:r>
          </a:p>
        </p:txBody>
      </p:sp>
      <p:pic>
        <p:nvPicPr>
          <p:cNvPr id="28" name="Picture 27">
            <a:extLst>
              <a:ext uri="{FF2B5EF4-FFF2-40B4-BE49-F238E27FC236}">
                <a16:creationId xmlns:a16="http://schemas.microsoft.com/office/drawing/2014/main" id="{55CBD2F9-5294-3E68-1986-576172448887}"/>
              </a:ext>
            </a:extLst>
          </p:cNvPr>
          <p:cNvPicPr>
            <a:picLocks noChangeAspect="1"/>
          </p:cNvPicPr>
          <p:nvPr/>
        </p:nvPicPr>
        <p:blipFill>
          <a:blip r:embed="rId4"/>
          <a:stretch>
            <a:fillRect/>
          </a:stretch>
        </p:blipFill>
        <p:spPr>
          <a:xfrm>
            <a:off x="7427804" y="1762952"/>
            <a:ext cx="6495903" cy="5677913"/>
          </a:xfrm>
          <a:prstGeom prst="rect">
            <a:avLst/>
          </a:prstGeom>
          <a:effectLst>
            <a:softEdge rad="317500"/>
          </a:effectLst>
        </p:spPr>
      </p:pic>
      <p:pic>
        <p:nvPicPr>
          <p:cNvPr id="32" name="Picture 31">
            <a:extLst>
              <a:ext uri="{FF2B5EF4-FFF2-40B4-BE49-F238E27FC236}">
                <a16:creationId xmlns:a16="http://schemas.microsoft.com/office/drawing/2014/main" id="{180923DB-4071-FAE5-1D06-12F21FF73DDA}"/>
              </a:ext>
            </a:extLst>
          </p:cNvPr>
          <p:cNvPicPr>
            <a:picLocks noChangeAspect="1"/>
          </p:cNvPicPr>
          <p:nvPr/>
        </p:nvPicPr>
        <p:blipFill>
          <a:blip r:embed="rId5"/>
          <a:stretch>
            <a:fillRect/>
          </a:stretch>
        </p:blipFill>
        <p:spPr>
          <a:xfrm>
            <a:off x="14550712" y="5978599"/>
            <a:ext cx="3283924" cy="3283924"/>
          </a:xfrm>
          <a:prstGeom prst="rect">
            <a:avLst/>
          </a:prstGeom>
        </p:spPr>
      </p:pic>
      <p:sp>
        <p:nvSpPr>
          <p:cNvPr id="34" name="TextBox 33">
            <a:extLst>
              <a:ext uri="{FF2B5EF4-FFF2-40B4-BE49-F238E27FC236}">
                <a16:creationId xmlns:a16="http://schemas.microsoft.com/office/drawing/2014/main" id="{C5FFCE8E-FBC6-7FDC-FDCA-570B33ED32AE}"/>
              </a:ext>
            </a:extLst>
          </p:cNvPr>
          <p:cNvSpPr txBox="1"/>
          <p:nvPr/>
        </p:nvSpPr>
        <p:spPr>
          <a:xfrm>
            <a:off x="14842565" y="9109614"/>
            <a:ext cx="9144000" cy="400110"/>
          </a:xfrm>
          <a:prstGeom prst="rect">
            <a:avLst/>
          </a:prstGeom>
          <a:noFill/>
        </p:spPr>
        <p:txBody>
          <a:bodyPr wrap="square">
            <a:spAutoFit/>
          </a:bodyPr>
          <a:lstStyle/>
          <a:p>
            <a:r>
              <a:rPr lang="en-US" sz="2000" dirty="0"/>
              <a:t>Antifriction Bearing types</a:t>
            </a:r>
          </a:p>
        </p:txBody>
      </p:sp>
    </p:spTree>
  </p:cSld>
  <p:clrMapOvr>
    <a:masterClrMapping/>
  </p:clrMapOvr>
  <mc:AlternateContent xmlns:mc="http://schemas.openxmlformats.org/markup-compatibility/2006">
    <mc:Choice xmlns:p14="http://schemas.microsoft.com/office/powerpoint/2010/main" Requires="p14">
      <p:transition spd="slow" p14:dur="150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fade">
                                      <p:cBhvr>
                                        <p:cTn id="7" dur="750"/>
                                        <p:tgtEl>
                                          <p:spTgt spid="24">
                                            <p:txEl>
                                              <p:pRg st="0" end="0"/>
                                            </p:txEl>
                                          </p:spTgt>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24">
                                            <p:txEl>
                                              <p:pRg st="1" end="1"/>
                                            </p:txEl>
                                          </p:spTgt>
                                        </p:tgtEl>
                                        <p:attrNameLst>
                                          <p:attrName>style.visibility</p:attrName>
                                        </p:attrNameLst>
                                      </p:cBhvr>
                                      <p:to>
                                        <p:strVal val="visible"/>
                                      </p:to>
                                    </p:set>
                                    <p:animEffect transition="in" filter="fade">
                                      <p:cBhvr>
                                        <p:cTn id="11" dur="750"/>
                                        <p:tgtEl>
                                          <p:spTgt spid="24">
                                            <p:txEl>
                                              <p:pRg st="1" end="1"/>
                                            </p:txEl>
                                          </p:spTgt>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24">
                                            <p:txEl>
                                              <p:pRg st="3" end="3"/>
                                            </p:txEl>
                                          </p:spTgt>
                                        </p:tgtEl>
                                        <p:attrNameLst>
                                          <p:attrName>style.visibility</p:attrName>
                                        </p:attrNameLst>
                                      </p:cBhvr>
                                      <p:to>
                                        <p:strVal val="visible"/>
                                      </p:to>
                                    </p:set>
                                    <p:animEffect transition="in" filter="fade">
                                      <p:cBhvr>
                                        <p:cTn id="15" dur="750"/>
                                        <p:tgtEl>
                                          <p:spTgt spid="24">
                                            <p:txEl>
                                              <p:pRg st="3" end="3"/>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barn(inVertical)">
                                      <p:cBhvr>
                                        <p:cTn id="18" dur="500"/>
                                        <p:tgtEl>
                                          <p:spTgt spid="28"/>
                                        </p:tgtEl>
                                      </p:cBhvr>
                                    </p:animEffect>
                                  </p:childTnLst>
                                </p:cTn>
                              </p:par>
                            </p:childTnLst>
                          </p:cTn>
                        </p:par>
                        <p:par>
                          <p:cTn id="19" fill="hold">
                            <p:stCondLst>
                              <p:cond delay="2250"/>
                            </p:stCondLst>
                            <p:childTnLst>
                              <p:par>
                                <p:cTn id="20" presetID="42" presetClass="entr" presetSubtype="0" fill="hold" nodeType="after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1000"/>
                                        <p:tgtEl>
                                          <p:spTgt spid="32"/>
                                        </p:tgtEl>
                                      </p:cBhvr>
                                    </p:animEffect>
                                    <p:anim calcmode="lin" valueType="num">
                                      <p:cBhvr>
                                        <p:cTn id="23" dur="1000" fill="hold"/>
                                        <p:tgtEl>
                                          <p:spTgt spid="32"/>
                                        </p:tgtEl>
                                        <p:attrNameLst>
                                          <p:attrName>ppt_x</p:attrName>
                                        </p:attrNameLst>
                                      </p:cBhvr>
                                      <p:tavLst>
                                        <p:tav tm="0">
                                          <p:val>
                                            <p:strVal val="#ppt_x"/>
                                          </p:val>
                                        </p:tav>
                                        <p:tav tm="100000">
                                          <p:val>
                                            <p:strVal val="#ppt_x"/>
                                          </p:val>
                                        </p:tav>
                                      </p:tavLst>
                                    </p:anim>
                                    <p:anim calcmode="lin" valueType="num">
                                      <p:cBhvr>
                                        <p:cTn id="2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CFCFC"/>
        </a:solidFill>
        <a:effectLst/>
      </p:bgPr>
    </p:bg>
    <p:spTree>
      <p:nvGrpSpPr>
        <p:cNvPr id="1" name=""/>
        <p:cNvGrpSpPr/>
        <p:nvPr/>
      </p:nvGrpSpPr>
      <p:grpSpPr>
        <a:xfrm>
          <a:off x="0" y="0"/>
          <a:ext cx="0" cy="0"/>
          <a:chOff x="0" y="0"/>
          <a:chExt cx="0" cy="0"/>
        </a:xfrm>
      </p:grpSpPr>
      <p:sp>
        <p:nvSpPr>
          <p:cNvPr id="2" name="Freeform 2"/>
          <p:cNvSpPr/>
          <p:nvPr/>
        </p:nvSpPr>
        <p:spPr>
          <a:xfrm flipV="1">
            <a:off x="15518065" y="0"/>
            <a:ext cx="2769935" cy="2769935"/>
          </a:xfrm>
          <a:custGeom>
            <a:avLst/>
            <a:gdLst/>
            <a:ahLst/>
            <a:cxnLst/>
            <a:rect l="l" t="t" r="r" b="b"/>
            <a:pathLst>
              <a:path w="2769935" h="2769935">
                <a:moveTo>
                  <a:pt x="0" y="2769935"/>
                </a:moveTo>
                <a:lnTo>
                  <a:pt x="2769935" y="2769935"/>
                </a:lnTo>
                <a:lnTo>
                  <a:pt x="2769935" y="0"/>
                </a:lnTo>
                <a:lnTo>
                  <a:pt x="0" y="0"/>
                </a:lnTo>
                <a:lnTo>
                  <a:pt x="0" y="2769935"/>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7576807" y="9589688"/>
            <a:ext cx="402724" cy="402724"/>
          </a:xfrm>
          <a:custGeom>
            <a:avLst/>
            <a:gdLst/>
            <a:ahLst/>
            <a:cxnLst/>
            <a:rect l="l" t="t" r="r" b="b"/>
            <a:pathLst>
              <a:path w="402724" h="402724">
                <a:moveTo>
                  <a:pt x="0" y="0"/>
                </a:moveTo>
                <a:lnTo>
                  <a:pt x="402725" y="0"/>
                </a:lnTo>
                <a:lnTo>
                  <a:pt x="402725" y="402724"/>
                </a:lnTo>
                <a:lnTo>
                  <a:pt x="0" y="4027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7071856" y="9589688"/>
            <a:ext cx="402724" cy="402724"/>
          </a:xfrm>
          <a:custGeom>
            <a:avLst/>
            <a:gdLst/>
            <a:ahLst/>
            <a:cxnLst/>
            <a:rect l="l" t="t" r="r" b="b"/>
            <a:pathLst>
              <a:path w="402724" h="402724">
                <a:moveTo>
                  <a:pt x="0" y="0"/>
                </a:moveTo>
                <a:lnTo>
                  <a:pt x="402724" y="0"/>
                </a:lnTo>
                <a:lnTo>
                  <a:pt x="402724" y="402724"/>
                </a:lnTo>
                <a:lnTo>
                  <a:pt x="0" y="40272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6567938" y="9589688"/>
            <a:ext cx="402724" cy="402724"/>
          </a:xfrm>
          <a:custGeom>
            <a:avLst/>
            <a:gdLst/>
            <a:ahLst/>
            <a:cxnLst/>
            <a:rect l="l" t="t" r="r" b="b"/>
            <a:pathLst>
              <a:path w="402724" h="402724">
                <a:moveTo>
                  <a:pt x="0" y="0"/>
                </a:moveTo>
                <a:lnTo>
                  <a:pt x="402724" y="0"/>
                </a:lnTo>
                <a:lnTo>
                  <a:pt x="402724" y="402724"/>
                </a:lnTo>
                <a:lnTo>
                  <a:pt x="0" y="40272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31531" y="5905500"/>
            <a:ext cx="3483516" cy="3483516"/>
          </a:xfrm>
          <a:custGeom>
            <a:avLst/>
            <a:gdLst/>
            <a:ahLst/>
            <a:cxnLst/>
            <a:rect l="l" t="t" r="r" b="b"/>
            <a:pathLst>
              <a:path w="3483516" h="3483516">
                <a:moveTo>
                  <a:pt x="0" y="0"/>
                </a:moveTo>
                <a:lnTo>
                  <a:pt x="3483516" y="0"/>
                </a:lnTo>
                <a:lnTo>
                  <a:pt x="3483516" y="3483516"/>
                </a:lnTo>
                <a:lnTo>
                  <a:pt x="0" y="348351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dirty="0"/>
          </a:p>
        </p:txBody>
      </p:sp>
      <p:sp>
        <p:nvSpPr>
          <p:cNvPr id="8" name="TextBox 8"/>
          <p:cNvSpPr txBox="1"/>
          <p:nvPr/>
        </p:nvSpPr>
        <p:spPr>
          <a:xfrm>
            <a:off x="783729" y="6794492"/>
            <a:ext cx="2111447" cy="1705532"/>
          </a:xfrm>
          <a:prstGeom prst="rect">
            <a:avLst/>
          </a:prstGeom>
        </p:spPr>
        <p:txBody>
          <a:bodyPr wrap="square" lIns="0" tIns="0" rIns="0" bIns="0" rtlCol="0" anchor="t">
            <a:spAutoFit/>
          </a:bodyPr>
          <a:lstStyle/>
          <a:p>
            <a:pPr>
              <a:lnSpc>
                <a:spcPts val="13999"/>
              </a:lnSpc>
            </a:pPr>
            <a:r>
              <a:rPr lang="en-US" sz="9999" dirty="0">
                <a:solidFill>
                  <a:srgbClr val="FCFCFC"/>
                </a:solidFill>
                <a:latin typeface="Poppins Ultra-Bold"/>
              </a:rPr>
              <a:t>03</a:t>
            </a:r>
          </a:p>
        </p:txBody>
      </p:sp>
      <p:sp>
        <p:nvSpPr>
          <p:cNvPr id="18" name="TextBox 18"/>
          <p:cNvSpPr txBox="1"/>
          <p:nvPr/>
        </p:nvSpPr>
        <p:spPr>
          <a:xfrm>
            <a:off x="308468" y="9610075"/>
            <a:ext cx="3061970" cy="307777"/>
          </a:xfrm>
          <a:prstGeom prst="rect">
            <a:avLst/>
          </a:prstGeom>
        </p:spPr>
        <p:txBody>
          <a:bodyPr lIns="0" tIns="0" rIns="0" bIns="0" rtlCol="0" anchor="t">
            <a:spAutoFit/>
          </a:bodyPr>
          <a:lstStyle/>
          <a:p>
            <a:pPr>
              <a:lnSpc>
                <a:spcPts val="2400"/>
              </a:lnSpc>
            </a:pPr>
            <a:r>
              <a:rPr lang="en-US" sz="2000" dirty="0">
                <a:solidFill>
                  <a:srgbClr val="FFC619"/>
                </a:solidFill>
                <a:latin typeface="Poppins Ultra-Bold"/>
              </a:rPr>
              <a:t>Razi university</a:t>
            </a:r>
          </a:p>
        </p:txBody>
      </p:sp>
      <p:sp>
        <p:nvSpPr>
          <p:cNvPr id="20" name="TextBox 19">
            <a:extLst>
              <a:ext uri="{FF2B5EF4-FFF2-40B4-BE49-F238E27FC236}">
                <a16:creationId xmlns:a16="http://schemas.microsoft.com/office/drawing/2014/main" id="{5E5DA6E5-E77A-B628-DE0C-2174AEC33D2C}"/>
              </a:ext>
            </a:extLst>
          </p:cNvPr>
          <p:cNvSpPr txBox="1"/>
          <p:nvPr/>
        </p:nvSpPr>
        <p:spPr>
          <a:xfrm>
            <a:off x="1600200" y="1384967"/>
            <a:ext cx="13792200" cy="4985980"/>
          </a:xfrm>
          <a:prstGeom prst="rect">
            <a:avLst/>
          </a:prstGeom>
          <a:noFill/>
        </p:spPr>
        <p:txBody>
          <a:bodyPr wrap="square" rtlCol="0">
            <a:spAutoFit/>
          </a:bodyPr>
          <a:lstStyle/>
          <a:p>
            <a:r>
              <a:rPr lang="en-US" sz="4800" dirty="0"/>
              <a:t>Clandestine:</a:t>
            </a:r>
          </a:p>
          <a:p>
            <a:r>
              <a:rPr lang="en-US" sz="2000" dirty="0"/>
              <a:t>The pronunciation of “clandestine” is /</a:t>
            </a:r>
            <a:r>
              <a:rPr lang="en-US" sz="2000" dirty="0" err="1"/>
              <a:t>klænˈdestɪn</a:t>
            </a:r>
            <a:r>
              <a:rPr lang="en-US" sz="2000" dirty="0"/>
              <a:t>/</a:t>
            </a:r>
          </a:p>
          <a:p>
            <a:endParaRPr lang="en-US" sz="3200" dirty="0"/>
          </a:p>
          <a:p>
            <a:r>
              <a:rPr lang="en-US" sz="3200" dirty="0"/>
              <a:t> </a:t>
            </a:r>
            <a:r>
              <a:rPr lang="en-US" sz="2800" dirty="0"/>
              <a:t>refers to activities that are conducted in secrecy, often because they are illegal or unauthorized. The term is commonly associated with espionage, covert operations, and other activities that require discretion and concealment from the public eye or authorities. For example, a clandestine meeting might take place in a hidden location to discuss sensitive matters without attracting attention. Similarly, clandestine surveillance is carried out to gather information without the knowledge of the subject.</a:t>
            </a:r>
          </a:p>
          <a:p>
            <a:endParaRPr lang="en-US" sz="2800" dirty="0"/>
          </a:p>
          <a:p>
            <a:endParaRPr lang="en-US" dirty="0"/>
          </a:p>
        </p:txBody>
      </p:sp>
      <p:pic>
        <p:nvPicPr>
          <p:cNvPr id="23" name="Picture 22">
            <a:extLst>
              <a:ext uri="{FF2B5EF4-FFF2-40B4-BE49-F238E27FC236}">
                <a16:creationId xmlns:a16="http://schemas.microsoft.com/office/drawing/2014/main" id="{7AC6F1EA-4B4A-FCEB-648C-F4BBFAA11842}"/>
              </a:ext>
            </a:extLst>
          </p:cNvPr>
          <p:cNvPicPr>
            <a:picLocks noChangeAspect="1"/>
          </p:cNvPicPr>
          <p:nvPr/>
        </p:nvPicPr>
        <p:blipFill>
          <a:blip r:embed="rId8">
            <a:extLst>
              <a:ext uri="{BEBA8EAE-BF5A-486C-A8C5-ECC9F3942E4B}">
                <a14:imgProps xmlns:a14="http://schemas.microsoft.com/office/drawing/2010/main">
                  <a14:imgLayer r:embed="rId9">
                    <a14:imgEffect>
                      <a14:artisticTexturizer/>
                    </a14:imgEffect>
                  </a14:imgLayer>
                </a14:imgProps>
              </a:ext>
            </a:extLst>
          </a:blip>
          <a:stretch>
            <a:fillRect/>
          </a:stretch>
        </p:blipFill>
        <p:spPr>
          <a:xfrm>
            <a:off x="5562600" y="5905500"/>
            <a:ext cx="10210799" cy="3953442"/>
          </a:xfrm>
          <a:prstGeom prst="rect">
            <a:avLst/>
          </a:prstGeom>
          <a:ln>
            <a:noFill/>
          </a:ln>
          <a:effectLst>
            <a:softEdge rad="112500"/>
          </a:effectLst>
        </p:spPr>
      </p:pic>
    </p:spTree>
  </p:cSld>
  <p:clrMapOvr>
    <a:masterClrMapping/>
  </p:clrMapOvr>
  <mc:AlternateContent xmlns:mc="http://schemas.openxmlformats.org/markup-compatibility/2006">
    <mc:Choice xmlns:p14="http://schemas.microsoft.com/office/powerpoint/2010/main" Requires="p14">
      <p:transition spd="slow" p14:dur="2000">
        <p:comb/>
      </p:transition>
    </mc:Choice>
    <mc:Fallback>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500"/>
                                        <p:tgtEl>
                                          <p:spTgt spid="20">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
                                            <p:txEl>
                                              <p:pRg st="1" end="1"/>
                                            </p:txEl>
                                          </p:spTgt>
                                        </p:tgtEl>
                                        <p:attrNameLst>
                                          <p:attrName>style.visibility</p:attrName>
                                        </p:attrNameLst>
                                      </p:cBhvr>
                                      <p:to>
                                        <p:strVal val="visible"/>
                                      </p:to>
                                    </p:set>
                                    <p:animEffect transition="in" filter="fade">
                                      <p:cBhvr>
                                        <p:cTn id="11" dur="500"/>
                                        <p:tgtEl>
                                          <p:spTgt spid="20">
                                            <p:txEl>
                                              <p:pRg st="1" end="1"/>
                                            </p:txEl>
                                          </p:spTgt>
                                        </p:tgtEl>
                                      </p:cBhvr>
                                    </p:animEffect>
                                  </p:childTnLst>
                                </p:cTn>
                              </p:par>
                            </p:childTnLst>
                          </p:cTn>
                        </p:par>
                        <p:par>
                          <p:cTn id="12" fill="hold">
                            <p:stCondLst>
                              <p:cond delay="1000"/>
                            </p:stCondLst>
                            <p:childTnLst>
                              <p:par>
                                <p:cTn id="13" presetID="2" presetClass="entr" presetSubtype="4" fill="hold" nodeType="afterEffect">
                                  <p:stCondLst>
                                    <p:cond delay="0"/>
                                  </p:stCondLst>
                                  <p:childTnLst>
                                    <p:set>
                                      <p:cBhvr>
                                        <p:cTn id="14" dur="1" fill="hold">
                                          <p:stCondLst>
                                            <p:cond delay="0"/>
                                          </p:stCondLst>
                                        </p:cTn>
                                        <p:tgtEl>
                                          <p:spTgt spid="20">
                                            <p:txEl>
                                              <p:pRg st="3" end="3"/>
                                            </p:txEl>
                                          </p:spTgt>
                                        </p:tgtEl>
                                        <p:attrNameLst>
                                          <p:attrName>style.visibility</p:attrName>
                                        </p:attrNameLst>
                                      </p:cBhvr>
                                      <p:to>
                                        <p:strVal val="visible"/>
                                      </p:to>
                                    </p:set>
                                    <p:anim calcmode="lin" valueType="num">
                                      <p:cBhvr additive="base">
                                        <p:cTn id="15" dur="1250" fill="hold"/>
                                        <p:tgtEl>
                                          <p:spTgt spid="20">
                                            <p:txEl>
                                              <p:pRg st="3" end="3"/>
                                            </p:txEl>
                                          </p:spTgt>
                                        </p:tgtEl>
                                        <p:attrNameLst>
                                          <p:attrName>ppt_x</p:attrName>
                                        </p:attrNameLst>
                                      </p:cBhvr>
                                      <p:tavLst>
                                        <p:tav tm="0">
                                          <p:val>
                                            <p:strVal val="#ppt_x"/>
                                          </p:val>
                                        </p:tav>
                                        <p:tav tm="100000">
                                          <p:val>
                                            <p:strVal val="#ppt_x"/>
                                          </p:val>
                                        </p:tav>
                                      </p:tavLst>
                                    </p:anim>
                                    <p:anim calcmode="lin" valueType="num">
                                      <p:cBhvr additive="base">
                                        <p:cTn id="16" dur="1250" fill="hold"/>
                                        <p:tgtEl>
                                          <p:spTgt spid="20">
                                            <p:txEl>
                                              <p:pRg st="3" end="3"/>
                                            </p:txEl>
                                          </p:spTgt>
                                        </p:tgtEl>
                                        <p:attrNameLst>
                                          <p:attrName>ppt_y</p:attrName>
                                        </p:attrNameLst>
                                      </p:cBhvr>
                                      <p:tavLst>
                                        <p:tav tm="0">
                                          <p:val>
                                            <p:strVal val="1+#ppt_h/2"/>
                                          </p:val>
                                        </p:tav>
                                        <p:tav tm="100000">
                                          <p:val>
                                            <p:strVal val="#ppt_y"/>
                                          </p:val>
                                        </p:tav>
                                      </p:tavLst>
                                    </p:anim>
                                  </p:childTnLst>
                                </p:cTn>
                              </p:par>
                            </p:childTnLst>
                          </p:cTn>
                        </p:par>
                        <p:par>
                          <p:cTn id="17" fill="hold">
                            <p:stCondLst>
                              <p:cond delay="2250"/>
                            </p:stCondLst>
                            <p:childTnLst>
                              <p:par>
                                <p:cTn id="18" presetID="16" presetClass="entr" presetSubtype="21" fill="hold"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arn(inVertical)">
                                      <p:cBhvr>
                                        <p:cTn id="20"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CFCFC"/>
        </a:solidFill>
        <a:effectLst/>
      </p:bgPr>
    </p:bg>
    <p:spTree>
      <p:nvGrpSpPr>
        <p:cNvPr id="1" name=""/>
        <p:cNvGrpSpPr/>
        <p:nvPr/>
      </p:nvGrpSpPr>
      <p:grpSpPr>
        <a:xfrm>
          <a:off x="0" y="0"/>
          <a:ext cx="0" cy="0"/>
          <a:chOff x="0" y="0"/>
          <a:chExt cx="0" cy="0"/>
        </a:xfrm>
      </p:grpSpPr>
      <p:sp>
        <p:nvSpPr>
          <p:cNvPr id="2" name="Freeform 2"/>
          <p:cNvSpPr/>
          <p:nvPr/>
        </p:nvSpPr>
        <p:spPr>
          <a:xfrm flipH="1" flipV="1">
            <a:off x="0" y="0"/>
            <a:ext cx="2769935" cy="2769935"/>
          </a:xfrm>
          <a:custGeom>
            <a:avLst/>
            <a:gdLst/>
            <a:ahLst/>
            <a:cxnLst/>
            <a:rect l="l" t="t" r="r" b="b"/>
            <a:pathLst>
              <a:path w="2769935" h="2769935">
                <a:moveTo>
                  <a:pt x="2769935" y="2769935"/>
                </a:moveTo>
                <a:lnTo>
                  <a:pt x="0" y="2769935"/>
                </a:lnTo>
                <a:lnTo>
                  <a:pt x="0" y="0"/>
                </a:lnTo>
                <a:lnTo>
                  <a:pt x="2769935" y="0"/>
                </a:lnTo>
                <a:lnTo>
                  <a:pt x="2769935" y="2769935"/>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15648058" y="3504487"/>
            <a:ext cx="2295725" cy="5246370"/>
            <a:chOff x="0" y="0"/>
            <a:chExt cx="604635" cy="1381760"/>
          </a:xfrm>
        </p:grpSpPr>
        <p:sp>
          <p:nvSpPr>
            <p:cNvPr id="4" name="Freeform 4"/>
            <p:cNvSpPr/>
            <p:nvPr/>
          </p:nvSpPr>
          <p:spPr>
            <a:xfrm>
              <a:off x="0" y="0"/>
              <a:ext cx="604635" cy="1381760"/>
            </a:xfrm>
            <a:custGeom>
              <a:avLst/>
              <a:gdLst/>
              <a:ahLst/>
              <a:cxnLst/>
              <a:rect l="l" t="t" r="r" b="b"/>
              <a:pathLst>
                <a:path w="604635" h="1381760">
                  <a:moveTo>
                    <a:pt x="118031" y="0"/>
                  </a:moveTo>
                  <a:lnTo>
                    <a:pt x="486604" y="0"/>
                  </a:lnTo>
                  <a:cubicBezTo>
                    <a:pt x="551791" y="0"/>
                    <a:pt x="604635" y="52844"/>
                    <a:pt x="604635" y="118031"/>
                  </a:cubicBezTo>
                  <a:lnTo>
                    <a:pt x="604635" y="1263729"/>
                  </a:lnTo>
                  <a:cubicBezTo>
                    <a:pt x="604635" y="1295033"/>
                    <a:pt x="592200" y="1325054"/>
                    <a:pt x="570065" y="1347189"/>
                  </a:cubicBezTo>
                  <a:cubicBezTo>
                    <a:pt x="547930" y="1369325"/>
                    <a:pt x="517908" y="1381760"/>
                    <a:pt x="486604" y="1381760"/>
                  </a:cubicBezTo>
                  <a:lnTo>
                    <a:pt x="118031" y="1381760"/>
                  </a:lnTo>
                  <a:cubicBezTo>
                    <a:pt x="86727" y="1381760"/>
                    <a:pt x="56706" y="1369325"/>
                    <a:pt x="34571" y="1347189"/>
                  </a:cubicBezTo>
                  <a:cubicBezTo>
                    <a:pt x="12435" y="1325054"/>
                    <a:pt x="0" y="1295033"/>
                    <a:pt x="0" y="1263729"/>
                  </a:cubicBezTo>
                  <a:lnTo>
                    <a:pt x="0" y="118031"/>
                  </a:lnTo>
                  <a:cubicBezTo>
                    <a:pt x="0" y="86727"/>
                    <a:pt x="12435" y="56706"/>
                    <a:pt x="34571" y="34571"/>
                  </a:cubicBezTo>
                  <a:cubicBezTo>
                    <a:pt x="56706" y="12435"/>
                    <a:pt x="86727" y="0"/>
                    <a:pt x="118031" y="0"/>
                  </a:cubicBezTo>
                  <a:close/>
                </a:path>
              </a:pathLst>
            </a:custGeom>
            <a:solidFill>
              <a:srgbClr val="FFC619"/>
            </a:solidFill>
          </p:spPr>
        </p:sp>
        <p:sp>
          <p:nvSpPr>
            <p:cNvPr id="5" name="TextBox 5"/>
            <p:cNvSpPr txBox="1"/>
            <p:nvPr/>
          </p:nvSpPr>
          <p:spPr>
            <a:xfrm>
              <a:off x="0" y="-57150"/>
              <a:ext cx="604635" cy="1438910"/>
            </a:xfrm>
            <a:prstGeom prst="rect">
              <a:avLst/>
            </a:prstGeom>
          </p:spPr>
          <p:txBody>
            <a:bodyPr lIns="50800" tIns="50800" rIns="50800" bIns="50800" rtlCol="0" anchor="ctr"/>
            <a:lstStyle/>
            <a:p>
              <a:pPr algn="ctr">
                <a:lnSpc>
                  <a:spcPts val="2659"/>
                </a:lnSpc>
              </a:pPr>
              <a:endParaRPr/>
            </a:p>
          </p:txBody>
        </p:sp>
      </p:grpSp>
      <p:sp>
        <p:nvSpPr>
          <p:cNvPr id="12" name="TextBox 12"/>
          <p:cNvSpPr txBox="1"/>
          <p:nvPr/>
        </p:nvSpPr>
        <p:spPr>
          <a:xfrm>
            <a:off x="15645999" y="3925381"/>
            <a:ext cx="2059021" cy="1705532"/>
          </a:xfrm>
          <a:prstGeom prst="rect">
            <a:avLst/>
          </a:prstGeom>
        </p:spPr>
        <p:txBody>
          <a:bodyPr lIns="0" tIns="0" rIns="0" bIns="0" rtlCol="0" anchor="t">
            <a:spAutoFit/>
          </a:bodyPr>
          <a:lstStyle/>
          <a:p>
            <a:pPr algn="r">
              <a:lnSpc>
                <a:spcPts val="13999"/>
              </a:lnSpc>
            </a:pPr>
            <a:r>
              <a:rPr lang="en-US" sz="9999" dirty="0">
                <a:solidFill>
                  <a:srgbClr val="FCFCFC"/>
                </a:solidFill>
                <a:latin typeface="Poppins Ultra-Bold"/>
              </a:rPr>
              <a:t>04</a:t>
            </a:r>
          </a:p>
        </p:txBody>
      </p:sp>
      <p:sp>
        <p:nvSpPr>
          <p:cNvPr id="22" name="TextBox 22"/>
          <p:cNvSpPr txBox="1"/>
          <p:nvPr/>
        </p:nvSpPr>
        <p:spPr>
          <a:xfrm>
            <a:off x="308468" y="9610075"/>
            <a:ext cx="3061970" cy="307777"/>
          </a:xfrm>
          <a:prstGeom prst="rect">
            <a:avLst/>
          </a:prstGeom>
        </p:spPr>
        <p:txBody>
          <a:bodyPr lIns="0" tIns="0" rIns="0" bIns="0" rtlCol="0" anchor="t">
            <a:spAutoFit/>
          </a:bodyPr>
          <a:lstStyle/>
          <a:p>
            <a:pPr>
              <a:lnSpc>
                <a:spcPts val="2400"/>
              </a:lnSpc>
            </a:pPr>
            <a:r>
              <a:rPr lang="en-US" sz="2000" dirty="0">
                <a:solidFill>
                  <a:srgbClr val="FFC619"/>
                </a:solidFill>
                <a:latin typeface="Poppins Ultra-Bold"/>
              </a:rPr>
              <a:t>Razi university</a:t>
            </a:r>
          </a:p>
        </p:txBody>
      </p:sp>
      <p:sp>
        <p:nvSpPr>
          <p:cNvPr id="24" name="TextBox 23">
            <a:extLst>
              <a:ext uri="{FF2B5EF4-FFF2-40B4-BE49-F238E27FC236}">
                <a16:creationId xmlns:a16="http://schemas.microsoft.com/office/drawing/2014/main" id="{A49C4CA4-22D2-6E4F-B1EE-E363064AF3BC}"/>
              </a:ext>
            </a:extLst>
          </p:cNvPr>
          <p:cNvSpPr txBox="1"/>
          <p:nvPr/>
        </p:nvSpPr>
        <p:spPr>
          <a:xfrm>
            <a:off x="2910800" y="952500"/>
            <a:ext cx="5932947" cy="1692771"/>
          </a:xfrm>
          <a:prstGeom prst="rect">
            <a:avLst/>
          </a:prstGeom>
          <a:noFill/>
        </p:spPr>
        <p:txBody>
          <a:bodyPr wrap="square" rtlCol="0">
            <a:spAutoFit/>
          </a:bodyPr>
          <a:lstStyle/>
          <a:p>
            <a:r>
              <a:rPr lang="en-US" sz="4800" dirty="0"/>
              <a:t>Insulating:</a:t>
            </a:r>
          </a:p>
          <a:p>
            <a:r>
              <a:rPr lang="en-US" sz="2000" dirty="0"/>
              <a:t>The pronunciation of “insulating” is indeed /ˈ</a:t>
            </a:r>
            <a:r>
              <a:rPr lang="en-US" sz="2000" dirty="0" err="1"/>
              <a:t>ɪnsjʊˌleɪt</a:t>
            </a:r>
            <a:r>
              <a:rPr lang="en-US" sz="2000" dirty="0"/>
              <a:t>/</a:t>
            </a:r>
          </a:p>
          <a:p>
            <a:endParaRPr lang="en-US" dirty="0"/>
          </a:p>
          <a:p>
            <a:endParaRPr lang="en-US" dirty="0"/>
          </a:p>
        </p:txBody>
      </p:sp>
      <p:sp>
        <p:nvSpPr>
          <p:cNvPr id="25" name="TextBox 24">
            <a:extLst>
              <a:ext uri="{FF2B5EF4-FFF2-40B4-BE49-F238E27FC236}">
                <a16:creationId xmlns:a16="http://schemas.microsoft.com/office/drawing/2014/main" id="{A53EE9BA-2807-9B91-8E92-86A31E8BE121}"/>
              </a:ext>
            </a:extLst>
          </p:cNvPr>
          <p:cNvSpPr txBox="1"/>
          <p:nvPr/>
        </p:nvSpPr>
        <p:spPr>
          <a:xfrm>
            <a:off x="286121" y="2942185"/>
            <a:ext cx="9385483" cy="6370975"/>
          </a:xfrm>
          <a:prstGeom prst="rect">
            <a:avLst/>
          </a:prstGeom>
          <a:noFill/>
        </p:spPr>
        <p:txBody>
          <a:bodyPr wrap="square" rtlCol="0">
            <a:spAutoFit/>
          </a:bodyPr>
          <a:lstStyle/>
          <a:p>
            <a:r>
              <a:rPr lang="en-US" sz="2400" dirty="0"/>
              <a:t> refers to the process of applying a material to prevent the transfer of heat, sound, electricity, or other forms of energy. It’s a critical aspect in various fields, from construction to electronics, as it enhances energy efficiency and safety. Insulation materials are chosen based on their ability to reduce unwanted heat loss or gain and can also serve to dampen sounds.</a:t>
            </a:r>
          </a:p>
          <a:p>
            <a:endParaRPr lang="en-US" sz="2400" dirty="0"/>
          </a:p>
          <a:p>
            <a:r>
              <a:rPr lang="en-US" sz="2400" dirty="0"/>
              <a:t>For instance, in buildings, insulation is used to keep the interior environment comfortable and to reduce energy costs. Materials like fiberglass, mineral wool, cellulose, and foam are commonly used for this purpose1. Each material has different properties and is selected based on the specific requirements of the application, such as thermal resistance (R-value), flammability, and environmental impact.</a:t>
            </a:r>
          </a:p>
          <a:p>
            <a:endParaRPr lang="en-US" sz="2400" dirty="0"/>
          </a:p>
          <a:p>
            <a:r>
              <a:rPr lang="en-US" sz="2400" dirty="0"/>
              <a:t>In the context of electrical engineering, insulating materials are used to coat wires and other components to prevent electrical currents from escaping, which could lead to malfunctions or hazards.</a:t>
            </a:r>
          </a:p>
        </p:txBody>
      </p:sp>
      <p:pic>
        <p:nvPicPr>
          <p:cNvPr id="26" name="Picture 25">
            <a:extLst>
              <a:ext uri="{FF2B5EF4-FFF2-40B4-BE49-F238E27FC236}">
                <a16:creationId xmlns:a16="http://schemas.microsoft.com/office/drawing/2014/main" id="{84877FE1-B7C3-FF28-CA51-854A8D19841B}"/>
              </a:ext>
            </a:extLst>
          </p:cNvPr>
          <p:cNvPicPr>
            <a:picLocks noChangeAspect="1"/>
          </p:cNvPicPr>
          <p:nvPr/>
        </p:nvPicPr>
        <p:blipFill>
          <a:blip r:embed="rId4"/>
          <a:stretch>
            <a:fillRect/>
          </a:stretch>
        </p:blipFill>
        <p:spPr>
          <a:xfrm flipH="1">
            <a:off x="10171707" y="5440415"/>
            <a:ext cx="4976248" cy="4169660"/>
          </a:xfrm>
          <a:prstGeom prst="rect">
            <a:avLst/>
          </a:prstGeom>
          <a:effectLst>
            <a:glow rad="127000">
              <a:srgbClr val="FFC619">
                <a:alpha val="40000"/>
              </a:srgbClr>
            </a:glow>
            <a:outerShdw blurRad="50800" dist="38100" dir="10800000" algn="r" rotWithShape="0">
              <a:prstClr val="black">
                <a:alpha val="40000"/>
              </a:prstClr>
            </a:outerShdw>
            <a:softEdge rad="139700"/>
          </a:effectLst>
        </p:spPr>
      </p:pic>
      <p:pic>
        <p:nvPicPr>
          <p:cNvPr id="27" name="Picture 26">
            <a:extLst>
              <a:ext uri="{FF2B5EF4-FFF2-40B4-BE49-F238E27FC236}">
                <a16:creationId xmlns:a16="http://schemas.microsoft.com/office/drawing/2014/main" id="{39C9A9DF-C33B-E0F1-9C67-CE9C77C7FA40}"/>
              </a:ext>
            </a:extLst>
          </p:cNvPr>
          <p:cNvPicPr>
            <a:picLocks noChangeAspect="1"/>
          </p:cNvPicPr>
          <p:nvPr/>
        </p:nvPicPr>
        <p:blipFill>
          <a:blip r:embed="rId5"/>
          <a:stretch>
            <a:fillRect/>
          </a:stretch>
        </p:blipFill>
        <p:spPr>
          <a:xfrm>
            <a:off x="9812469" y="973840"/>
            <a:ext cx="5564732" cy="41696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push dir="u"/>
      </p:transition>
    </mc:Choice>
    <mc:Fallback>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fade">
                                      <p:cBhvr>
                                        <p:cTn id="7" dur="750"/>
                                        <p:tgtEl>
                                          <p:spTgt spid="24">
                                            <p:txEl>
                                              <p:pRg st="0" end="0"/>
                                            </p:txEl>
                                          </p:spTgt>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24">
                                            <p:txEl>
                                              <p:pRg st="1" end="1"/>
                                            </p:txEl>
                                          </p:spTgt>
                                        </p:tgtEl>
                                        <p:attrNameLst>
                                          <p:attrName>style.visibility</p:attrName>
                                        </p:attrNameLst>
                                      </p:cBhvr>
                                      <p:to>
                                        <p:strVal val="visible"/>
                                      </p:to>
                                    </p:set>
                                    <p:animEffect transition="in" filter="fade">
                                      <p:cBhvr>
                                        <p:cTn id="11" dur="750"/>
                                        <p:tgtEl>
                                          <p:spTgt spid="24">
                                            <p:txEl>
                                              <p:pRg st="1" end="1"/>
                                            </p:txEl>
                                          </p:spTgt>
                                        </p:tgtEl>
                                      </p:cBhvr>
                                    </p:animEffect>
                                  </p:childTnLst>
                                </p:cTn>
                              </p:par>
                            </p:childTnLst>
                          </p:cTn>
                        </p:par>
                        <p:par>
                          <p:cTn id="12" fill="hold">
                            <p:stCondLst>
                              <p:cond delay="1500"/>
                            </p:stCondLst>
                            <p:childTnLst>
                              <p:par>
                                <p:cTn id="13" presetID="42" presetClass="entr" presetSubtype="0" fill="hold" nodeType="afterEffect">
                                  <p:stCondLst>
                                    <p:cond delay="0"/>
                                  </p:stCondLst>
                                  <p:childTnLst>
                                    <p:set>
                                      <p:cBhvr>
                                        <p:cTn id="14" dur="1" fill="hold">
                                          <p:stCondLst>
                                            <p:cond delay="0"/>
                                          </p:stCondLst>
                                        </p:cTn>
                                        <p:tgtEl>
                                          <p:spTgt spid="25">
                                            <p:txEl>
                                              <p:pRg st="0" end="0"/>
                                            </p:txEl>
                                          </p:spTgt>
                                        </p:tgtEl>
                                        <p:attrNameLst>
                                          <p:attrName>style.visibility</p:attrName>
                                        </p:attrNameLst>
                                      </p:cBhvr>
                                      <p:to>
                                        <p:strVal val="visible"/>
                                      </p:to>
                                    </p:set>
                                    <p:animEffect transition="in" filter="fade">
                                      <p:cBhvr>
                                        <p:cTn id="15" dur="750"/>
                                        <p:tgtEl>
                                          <p:spTgt spid="25">
                                            <p:txEl>
                                              <p:pRg st="0" end="0"/>
                                            </p:txEl>
                                          </p:spTgt>
                                        </p:tgtEl>
                                      </p:cBhvr>
                                    </p:animEffect>
                                    <p:anim calcmode="lin" valueType="num">
                                      <p:cBhvr>
                                        <p:cTn id="16" dur="75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17" dur="750" fill="hold"/>
                                        <p:tgtEl>
                                          <p:spTgt spid="25">
                                            <p:txEl>
                                              <p:pRg st="0" end="0"/>
                                            </p:txEl>
                                          </p:spTgt>
                                        </p:tgtEl>
                                        <p:attrNameLst>
                                          <p:attrName>ppt_y</p:attrName>
                                        </p:attrNameLst>
                                      </p:cBhvr>
                                      <p:tavLst>
                                        <p:tav tm="0">
                                          <p:val>
                                            <p:strVal val="#ppt_y+.1"/>
                                          </p:val>
                                        </p:tav>
                                        <p:tav tm="100000">
                                          <p:val>
                                            <p:strVal val="#ppt_y"/>
                                          </p:val>
                                        </p:tav>
                                      </p:tavLst>
                                    </p:anim>
                                  </p:childTnLst>
                                </p:cTn>
                              </p:par>
                            </p:childTnLst>
                          </p:cTn>
                        </p:par>
                        <p:par>
                          <p:cTn id="18" fill="hold">
                            <p:stCondLst>
                              <p:cond delay="2250"/>
                            </p:stCondLst>
                            <p:childTnLst>
                              <p:par>
                                <p:cTn id="19" presetID="42" presetClass="entr" presetSubtype="0" fill="hold" nodeType="afterEffect">
                                  <p:stCondLst>
                                    <p:cond delay="0"/>
                                  </p:stCondLst>
                                  <p:childTnLst>
                                    <p:set>
                                      <p:cBhvr>
                                        <p:cTn id="20" dur="1" fill="hold">
                                          <p:stCondLst>
                                            <p:cond delay="0"/>
                                          </p:stCondLst>
                                        </p:cTn>
                                        <p:tgtEl>
                                          <p:spTgt spid="25">
                                            <p:txEl>
                                              <p:pRg st="2" end="2"/>
                                            </p:txEl>
                                          </p:spTgt>
                                        </p:tgtEl>
                                        <p:attrNameLst>
                                          <p:attrName>style.visibility</p:attrName>
                                        </p:attrNameLst>
                                      </p:cBhvr>
                                      <p:to>
                                        <p:strVal val="visible"/>
                                      </p:to>
                                    </p:set>
                                    <p:animEffect transition="in" filter="fade">
                                      <p:cBhvr>
                                        <p:cTn id="21" dur="750"/>
                                        <p:tgtEl>
                                          <p:spTgt spid="25">
                                            <p:txEl>
                                              <p:pRg st="2" end="2"/>
                                            </p:txEl>
                                          </p:spTgt>
                                        </p:tgtEl>
                                      </p:cBhvr>
                                    </p:animEffect>
                                    <p:anim calcmode="lin" valueType="num">
                                      <p:cBhvr>
                                        <p:cTn id="22" dur="750" fill="hold"/>
                                        <p:tgtEl>
                                          <p:spTgt spid="25">
                                            <p:txEl>
                                              <p:pRg st="2" end="2"/>
                                            </p:txEl>
                                          </p:spTgt>
                                        </p:tgtEl>
                                        <p:attrNameLst>
                                          <p:attrName>ppt_x</p:attrName>
                                        </p:attrNameLst>
                                      </p:cBhvr>
                                      <p:tavLst>
                                        <p:tav tm="0">
                                          <p:val>
                                            <p:strVal val="#ppt_x"/>
                                          </p:val>
                                        </p:tav>
                                        <p:tav tm="100000">
                                          <p:val>
                                            <p:strVal val="#ppt_x"/>
                                          </p:val>
                                        </p:tav>
                                      </p:tavLst>
                                    </p:anim>
                                    <p:anim calcmode="lin" valueType="num">
                                      <p:cBhvr>
                                        <p:cTn id="23" dur="750" fill="hold"/>
                                        <p:tgtEl>
                                          <p:spTgt spid="25">
                                            <p:txEl>
                                              <p:pRg st="2" end="2"/>
                                            </p:txEl>
                                          </p:spTgt>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42" presetClass="entr" presetSubtype="0" fill="hold" nodeType="afterEffect">
                                  <p:stCondLst>
                                    <p:cond delay="0"/>
                                  </p:stCondLst>
                                  <p:childTnLst>
                                    <p:set>
                                      <p:cBhvr>
                                        <p:cTn id="26" dur="1" fill="hold">
                                          <p:stCondLst>
                                            <p:cond delay="0"/>
                                          </p:stCondLst>
                                        </p:cTn>
                                        <p:tgtEl>
                                          <p:spTgt spid="25">
                                            <p:txEl>
                                              <p:pRg st="4" end="4"/>
                                            </p:txEl>
                                          </p:spTgt>
                                        </p:tgtEl>
                                        <p:attrNameLst>
                                          <p:attrName>style.visibility</p:attrName>
                                        </p:attrNameLst>
                                      </p:cBhvr>
                                      <p:to>
                                        <p:strVal val="visible"/>
                                      </p:to>
                                    </p:set>
                                    <p:animEffect transition="in" filter="fade">
                                      <p:cBhvr>
                                        <p:cTn id="27" dur="750"/>
                                        <p:tgtEl>
                                          <p:spTgt spid="25">
                                            <p:txEl>
                                              <p:pRg st="4" end="4"/>
                                            </p:txEl>
                                          </p:spTgt>
                                        </p:tgtEl>
                                      </p:cBhvr>
                                    </p:animEffect>
                                    <p:anim calcmode="lin" valueType="num">
                                      <p:cBhvr>
                                        <p:cTn id="28" dur="750" fill="hold"/>
                                        <p:tgtEl>
                                          <p:spTgt spid="25">
                                            <p:txEl>
                                              <p:pRg st="4" end="4"/>
                                            </p:txEl>
                                          </p:spTgt>
                                        </p:tgtEl>
                                        <p:attrNameLst>
                                          <p:attrName>ppt_x</p:attrName>
                                        </p:attrNameLst>
                                      </p:cBhvr>
                                      <p:tavLst>
                                        <p:tav tm="0">
                                          <p:val>
                                            <p:strVal val="#ppt_x"/>
                                          </p:val>
                                        </p:tav>
                                        <p:tav tm="100000">
                                          <p:val>
                                            <p:strVal val="#ppt_x"/>
                                          </p:val>
                                        </p:tav>
                                      </p:tavLst>
                                    </p:anim>
                                    <p:anim calcmode="lin" valueType="num">
                                      <p:cBhvr>
                                        <p:cTn id="29" dur="750" fill="hold"/>
                                        <p:tgtEl>
                                          <p:spTgt spid="25">
                                            <p:txEl>
                                              <p:pRg st="4" end="4"/>
                                            </p:txEl>
                                          </p:spTgt>
                                        </p:tgtEl>
                                        <p:attrNameLst>
                                          <p:attrName>ppt_y</p:attrName>
                                        </p:attrNameLst>
                                      </p:cBhvr>
                                      <p:tavLst>
                                        <p:tav tm="0">
                                          <p:val>
                                            <p:strVal val="#ppt_y+.1"/>
                                          </p:val>
                                        </p:tav>
                                        <p:tav tm="100000">
                                          <p:val>
                                            <p:strVal val="#ppt_y"/>
                                          </p:val>
                                        </p:tav>
                                      </p:tavLst>
                                    </p:anim>
                                  </p:childTnLst>
                                </p:cTn>
                              </p:par>
                            </p:childTnLst>
                          </p:cTn>
                        </p:par>
                        <p:par>
                          <p:cTn id="30" fill="hold">
                            <p:stCondLst>
                              <p:cond delay="3750"/>
                            </p:stCondLst>
                            <p:childTnLst>
                              <p:par>
                                <p:cTn id="31" presetID="16" presetClass="entr" presetSubtype="21" fill="hold" nodeType="after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barn(inVertical)">
                                      <p:cBhvr>
                                        <p:cTn id="33" dur="500"/>
                                        <p:tgtEl>
                                          <p:spTgt spid="27"/>
                                        </p:tgtEl>
                                      </p:cBhvr>
                                    </p:animEffect>
                                  </p:childTnLst>
                                </p:cTn>
                              </p:par>
                            </p:childTnLst>
                          </p:cTn>
                        </p:par>
                        <p:par>
                          <p:cTn id="34" fill="hold">
                            <p:stCondLst>
                              <p:cond delay="4250"/>
                            </p:stCondLst>
                            <p:childTnLst>
                              <p:par>
                                <p:cTn id="35" presetID="16" presetClass="entr" presetSubtype="21" fill="hold" nodeType="after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barn(inVertical)">
                                      <p:cBhvr>
                                        <p:cTn id="3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CFCFC"/>
        </a:solidFill>
        <a:effectLst/>
      </p:bgPr>
    </p:bg>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9CE5FC2E-7132-2550-1B9F-9D9DF0931F53}"/>
              </a:ext>
            </a:extLst>
          </p:cNvPr>
          <p:cNvPicPr>
            <a:picLocks noChangeAspect="1"/>
          </p:cNvPicPr>
          <p:nvPr/>
        </p:nvPicPr>
        <p:blipFill>
          <a:blip r:embed="rId2">
            <a:alphaModFix amt="20000"/>
            <a:duotone>
              <a:prstClr val="black"/>
              <a:srgbClr val="FFFF00">
                <a:tint val="45000"/>
                <a:satMod val="400000"/>
              </a:srgbClr>
            </a:duotone>
            <a:extLst>
              <a:ext uri="{BEBA8EAE-BF5A-486C-A8C5-ECC9F3942E4B}">
                <a14:imgProps xmlns:a14="http://schemas.microsoft.com/office/drawing/2010/main">
                  <a14:imgLayer r:embed="rId3">
                    <a14:imgEffect>
                      <a14:artisticCrisscrossEtching/>
                    </a14:imgEffect>
                  </a14:imgLayer>
                </a14:imgProps>
              </a:ext>
            </a:extLst>
          </a:blip>
          <a:stretch>
            <a:fillRect/>
          </a:stretch>
        </p:blipFill>
        <p:spPr>
          <a:xfrm>
            <a:off x="290539" y="331218"/>
            <a:ext cx="11825261" cy="9322929"/>
          </a:xfrm>
          <a:prstGeom prst="rect">
            <a:avLst/>
          </a:prstGeom>
          <a:ln>
            <a:noFill/>
          </a:ln>
          <a:effectLst>
            <a:softEdge rad="112500"/>
          </a:effectLst>
        </p:spPr>
      </p:pic>
      <p:sp>
        <p:nvSpPr>
          <p:cNvPr id="7" name="TextBox 7"/>
          <p:cNvSpPr txBox="1"/>
          <p:nvPr/>
        </p:nvSpPr>
        <p:spPr>
          <a:xfrm>
            <a:off x="308468" y="9610075"/>
            <a:ext cx="3061970" cy="307777"/>
          </a:xfrm>
          <a:prstGeom prst="rect">
            <a:avLst/>
          </a:prstGeom>
        </p:spPr>
        <p:txBody>
          <a:bodyPr lIns="0" tIns="0" rIns="0" bIns="0" rtlCol="0" anchor="t">
            <a:spAutoFit/>
          </a:bodyPr>
          <a:lstStyle/>
          <a:p>
            <a:pPr>
              <a:lnSpc>
                <a:spcPts val="2400"/>
              </a:lnSpc>
            </a:pPr>
            <a:r>
              <a:rPr lang="en-US" sz="2000" dirty="0">
                <a:solidFill>
                  <a:srgbClr val="FFC619"/>
                </a:solidFill>
                <a:latin typeface="Poppins Ultra-Bold"/>
              </a:rPr>
              <a:t>Razi university</a:t>
            </a:r>
          </a:p>
        </p:txBody>
      </p:sp>
      <p:grpSp>
        <p:nvGrpSpPr>
          <p:cNvPr id="19" name="Group 19"/>
          <p:cNvGrpSpPr/>
          <p:nvPr/>
        </p:nvGrpSpPr>
        <p:grpSpPr>
          <a:xfrm>
            <a:off x="13669308" y="6400591"/>
            <a:ext cx="2295725" cy="3449019"/>
            <a:chOff x="0" y="0"/>
            <a:chExt cx="604635" cy="908384"/>
          </a:xfrm>
        </p:grpSpPr>
        <p:sp>
          <p:nvSpPr>
            <p:cNvPr id="20" name="Freeform 20"/>
            <p:cNvSpPr/>
            <p:nvPr/>
          </p:nvSpPr>
          <p:spPr>
            <a:xfrm>
              <a:off x="0" y="0"/>
              <a:ext cx="604635" cy="908384"/>
            </a:xfrm>
            <a:custGeom>
              <a:avLst/>
              <a:gdLst/>
              <a:ahLst/>
              <a:cxnLst/>
              <a:rect l="l" t="t" r="r" b="b"/>
              <a:pathLst>
                <a:path w="604635" h="908384">
                  <a:moveTo>
                    <a:pt x="171988" y="0"/>
                  </a:moveTo>
                  <a:lnTo>
                    <a:pt x="432647" y="0"/>
                  </a:lnTo>
                  <a:cubicBezTo>
                    <a:pt x="527633" y="0"/>
                    <a:pt x="604635" y="77002"/>
                    <a:pt x="604635" y="171988"/>
                  </a:cubicBezTo>
                  <a:lnTo>
                    <a:pt x="604635" y="736395"/>
                  </a:lnTo>
                  <a:cubicBezTo>
                    <a:pt x="604635" y="782009"/>
                    <a:pt x="586515" y="825755"/>
                    <a:pt x="554261" y="858009"/>
                  </a:cubicBezTo>
                  <a:cubicBezTo>
                    <a:pt x="522007" y="890264"/>
                    <a:pt x="478261" y="908384"/>
                    <a:pt x="432647" y="908384"/>
                  </a:cubicBezTo>
                  <a:lnTo>
                    <a:pt x="171988" y="908384"/>
                  </a:lnTo>
                  <a:cubicBezTo>
                    <a:pt x="126374" y="908384"/>
                    <a:pt x="82628" y="890264"/>
                    <a:pt x="50374" y="858009"/>
                  </a:cubicBezTo>
                  <a:cubicBezTo>
                    <a:pt x="18120" y="825755"/>
                    <a:pt x="0" y="782009"/>
                    <a:pt x="0" y="736395"/>
                  </a:cubicBezTo>
                  <a:lnTo>
                    <a:pt x="0" y="171988"/>
                  </a:lnTo>
                  <a:cubicBezTo>
                    <a:pt x="0" y="126374"/>
                    <a:pt x="18120" y="82628"/>
                    <a:pt x="50374" y="50374"/>
                  </a:cubicBezTo>
                  <a:cubicBezTo>
                    <a:pt x="82628" y="18120"/>
                    <a:pt x="126374" y="0"/>
                    <a:pt x="171988" y="0"/>
                  </a:cubicBezTo>
                  <a:close/>
                </a:path>
              </a:pathLst>
            </a:custGeom>
            <a:solidFill>
              <a:srgbClr val="FFC619"/>
            </a:solidFill>
          </p:spPr>
        </p:sp>
        <p:sp>
          <p:nvSpPr>
            <p:cNvPr id="21" name="TextBox 21"/>
            <p:cNvSpPr txBox="1"/>
            <p:nvPr/>
          </p:nvSpPr>
          <p:spPr>
            <a:xfrm>
              <a:off x="0" y="-57150"/>
              <a:ext cx="604635" cy="965534"/>
            </a:xfrm>
            <a:prstGeom prst="rect">
              <a:avLst/>
            </a:prstGeom>
          </p:spPr>
          <p:txBody>
            <a:bodyPr lIns="50800" tIns="50800" rIns="50800" bIns="50800" rtlCol="0" anchor="ctr"/>
            <a:lstStyle/>
            <a:p>
              <a:pPr algn="ctr">
                <a:lnSpc>
                  <a:spcPts val="2659"/>
                </a:lnSpc>
              </a:pPr>
              <a:endParaRPr/>
            </a:p>
          </p:txBody>
        </p:sp>
      </p:grpSp>
      <p:sp>
        <p:nvSpPr>
          <p:cNvPr id="22" name="TextBox 22"/>
          <p:cNvSpPr txBox="1"/>
          <p:nvPr/>
        </p:nvSpPr>
        <p:spPr>
          <a:xfrm>
            <a:off x="13669307" y="7223399"/>
            <a:ext cx="2295725" cy="1705532"/>
          </a:xfrm>
          <a:prstGeom prst="rect">
            <a:avLst/>
          </a:prstGeom>
        </p:spPr>
        <p:txBody>
          <a:bodyPr lIns="0" tIns="0" rIns="0" bIns="0" rtlCol="0" anchor="t">
            <a:spAutoFit/>
          </a:bodyPr>
          <a:lstStyle/>
          <a:p>
            <a:pPr algn="ctr">
              <a:lnSpc>
                <a:spcPts val="13999"/>
              </a:lnSpc>
            </a:pPr>
            <a:r>
              <a:rPr lang="en-US" sz="9999" dirty="0">
                <a:solidFill>
                  <a:srgbClr val="FCFCFC"/>
                </a:solidFill>
                <a:latin typeface="Poppins Ultra-Bold"/>
              </a:rPr>
              <a:t>05</a:t>
            </a:r>
          </a:p>
        </p:txBody>
      </p:sp>
      <p:sp>
        <p:nvSpPr>
          <p:cNvPr id="33" name="TextBox 32">
            <a:extLst>
              <a:ext uri="{FF2B5EF4-FFF2-40B4-BE49-F238E27FC236}">
                <a16:creationId xmlns:a16="http://schemas.microsoft.com/office/drawing/2014/main" id="{333A8F7C-EA4F-99DF-2F29-FF070DDD1E64}"/>
              </a:ext>
            </a:extLst>
          </p:cNvPr>
          <p:cNvSpPr txBox="1"/>
          <p:nvPr/>
        </p:nvSpPr>
        <p:spPr>
          <a:xfrm>
            <a:off x="914400" y="677081"/>
            <a:ext cx="5459665" cy="1415772"/>
          </a:xfrm>
          <a:prstGeom prst="rect">
            <a:avLst/>
          </a:prstGeom>
          <a:noFill/>
        </p:spPr>
        <p:txBody>
          <a:bodyPr wrap="square" rtlCol="0">
            <a:spAutoFit/>
          </a:bodyPr>
          <a:lstStyle/>
          <a:p>
            <a:r>
              <a:rPr lang="en-US" sz="4800" dirty="0"/>
              <a:t>Emission:</a:t>
            </a:r>
          </a:p>
          <a:p>
            <a:r>
              <a:rPr lang="en-US" sz="2000" dirty="0"/>
              <a:t>The pronunciation of “emission” is /</a:t>
            </a:r>
            <a:r>
              <a:rPr lang="en-US" sz="2000" dirty="0" err="1"/>
              <a:t>iˈmɪʃ.ən</a:t>
            </a:r>
            <a:r>
              <a:rPr lang="en-US" sz="2000" dirty="0"/>
              <a:t>/</a:t>
            </a:r>
          </a:p>
          <a:p>
            <a:endParaRPr lang="en-US" dirty="0"/>
          </a:p>
        </p:txBody>
      </p:sp>
      <p:sp>
        <p:nvSpPr>
          <p:cNvPr id="34" name="TextBox 33">
            <a:extLst>
              <a:ext uri="{FF2B5EF4-FFF2-40B4-BE49-F238E27FC236}">
                <a16:creationId xmlns:a16="http://schemas.microsoft.com/office/drawing/2014/main" id="{C7EA260E-C066-69DC-17D9-D360EEA8C4D9}"/>
              </a:ext>
            </a:extLst>
          </p:cNvPr>
          <p:cNvSpPr txBox="1"/>
          <p:nvPr/>
        </p:nvSpPr>
        <p:spPr>
          <a:xfrm>
            <a:off x="914400" y="2327344"/>
            <a:ext cx="7181323" cy="5632311"/>
          </a:xfrm>
          <a:prstGeom prst="rect">
            <a:avLst/>
          </a:prstGeom>
          <a:noFill/>
        </p:spPr>
        <p:txBody>
          <a:bodyPr wrap="square" rtlCol="0">
            <a:spAutoFit/>
          </a:bodyPr>
          <a:lstStyle/>
          <a:p>
            <a:r>
              <a:rPr lang="en-US" sz="2400" dirty="0"/>
              <a:t>refers to the act of emitting or discharging something, such as light, heat, or gas. It can also relate to the amount of a substance that is produced and sent out into the environment, which can be harmful, especially in the case of carbon dioxide and other greenhouse gases1. Here are some examples of emissions:</a:t>
            </a:r>
          </a:p>
          <a:p>
            <a:endParaRPr lang="en-US" sz="2400" dirty="0"/>
          </a:p>
          <a:p>
            <a:r>
              <a:rPr lang="en-US" sz="2400" dirty="0"/>
              <a:t>Light Emission: Bioluminescence is the emission of light from living organisms like fireflies or deep-sea creatures.</a:t>
            </a:r>
          </a:p>
          <a:p>
            <a:r>
              <a:rPr lang="en-US" sz="2400" dirty="0"/>
              <a:t>Heat Emission: Thermal cameras can detect heat emissions from objects, which are invisible to the naked eye.</a:t>
            </a:r>
          </a:p>
          <a:p>
            <a:r>
              <a:rPr lang="en-US" sz="2400" dirty="0"/>
              <a:t>Gas Emission: Factories may emit gases as a byproduct of manufacturing processes, which can contribute to air pollution</a:t>
            </a:r>
          </a:p>
        </p:txBody>
      </p:sp>
      <p:pic>
        <p:nvPicPr>
          <p:cNvPr id="36" name="Picture 35">
            <a:extLst>
              <a:ext uri="{FF2B5EF4-FFF2-40B4-BE49-F238E27FC236}">
                <a16:creationId xmlns:a16="http://schemas.microsoft.com/office/drawing/2014/main" id="{7CA1B76E-6333-A88C-A33B-AABF453391EF}"/>
              </a:ext>
            </a:extLst>
          </p:cNvPr>
          <p:cNvPicPr>
            <a:picLocks noChangeAspect="1"/>
          </p:cNvPicPr>
          <p:nvPr/>
        </p:nvPicPr>
        <p:blipFill>
          <a:blip r:embed="rId4">
            <a:duotone>
              <a:prstClr val="black"/>
              <a:srgbClr val="FFFF00">
                <a:tint val="45000"/>
                <a:satMod val="400000"/>
              </a:srgbClr>
            </a:duotone>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12115800" y="470204"/>
            <a:ext cx="5402742" cy="5775713"/>
          </a:xfrm>
          <a:prstGeom prst="rect">
            <a:avLst/>
          </a:prstGeom>
          <a:effectLst>
            <a:softEdge rad="127000"/>
          </a:effectLst>
        </p:spPr>
      </p:pic>
    </p:spTree>
  </p:cSld>
  <p:clrMapOvr>
    <a:masterClrMapping/>
  </p:clrMapOvr>
  <mc:AlternateContent xmlns:mc="http://schemas.openxmlformats.org/markup-compatibility/2006">
    <mc:Choice xmlns:p14="http://schemas.microsoft.com/office/powerpoint/2010/main" Requires="p14">
      <p:transition spd="slow" p14:dur="1750">
        <p:push dir="u"/>
      </p:transition>
    </mc:Choice>
    <mc:Fallback>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circle(in)">
                                      <p:cBhvr>
                                        <p:cTn id="7" dur="1000"/>
                                        <p:tgtEl>
                                          <p:spTgt spid="35"/>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childTnLst>
                          </p:cTn>
                        </p:par>
                        <p:par>
                          <p:cTn id="12" fill="hold">
                            <p:stCondLst>
                              <p:cond delay="1500"/>
                            </p:stCondLst>
                            <p:childTnLst>
                              <p:par>
                                <p:cTn id="13" presetID="2" presetClass="entr" presetSubtype="4" fill="hold" grpId="0" nodeType="after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750" fill="hold"/>
                                        <p:tgtEl>
                                          <p:spTgt spid="34"/>
                                        </p:tgtEl>
                                        <p:attrNameLst>
                                          <p:attrName>ppt_x</p:attrName>
                                        </p:attrNameLst>
                                      </p:cBhvr>
                                      <p:tavLst>
                                        <p:tav tm="0">
                                          <p:val>
                                            <p:strVal val="#ppt_x"/>
                                          </p:val>
                                        </p:tav>
                                        <p:tav tm="100000">
                                          <p:val>
                                            <p:strVal val="#ppt_x"/>
                                          </p:val>
                                        </p:tav>
                                      </p:tavLst>
                                    </p:anim>
                                    <p:anim calcmode="lin" valueType="num">
                                      <p:cBhvr additive="base">
                                        <p:cTn id="16" dur="750" fill="hold"/>
                                        <p:tgtEl>
                                          <p:spTgt spid="34"/>
                                        </p:tgtEl>
                                        <p:attrNameLst>
                                          <p:attrName>ppt_y</p:attrName>
                                        </p:attrNameLst>
                                      </p:cBhvr>
                                      <p:tavLst>
                                        <p:tav tm="0">
                                          <p:val>
                                            <p:strVal val="1+#ppt_h/2"/>
                                          </p:val>
                                        </p:tav>
                                        <p:tav tm="100000">
                                          <p:val>
                                            <p:strVal val="#ppt_y"/>
                                          </p:val>
                                        </p:tav>
                                      </p:tavLst>
                                    </p:anim>
                                  </p:childTnLst>
                                </p:cTn>
                              </p:par>
                              <p:par>
                                <p:cTn id="17" presetID="16" presetClass="entr" presetSubtype="21"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barn(inVertical)">
                                      <p:cBhvr>
                                        <p:cTn id="1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CFCFC"/>
        </a:solidFill>
        <a:effectLst/>
      </p:bgPr>
    </p:bg>
    <p:spTree>
      <p:nvGrpSpPr>
        <p:cNvPr id="1" name=""/>
        <p:cNvGrpSpPr/>
        <p:nvPr/>
      </p:nvGrpSpPr>
      <p:grpSpPr>
        <a:xfrm>
          <a:off x="0" y="0"/>
          <a:ext cx="0" cy="0"/>
          <a:chOff x="0" y="0"/>
          <a:chExt cx="0" cy="0"/>
        </a:xfrm>
      </p:grpSpPr>
      <p:sp>
        <p:nvSpPr>
          <p:cNvPr id="2" name="Freeform 2"/>
          <p:cNvSpPr/>
          <p:nvPr/>
        </p:nvSpPr>
        <p:spPr>
          <a:xfrm flipH="1" flipV="1">
            <a:off x="0" y="0"/>
            <a:ext cx="2769935" cy="2769935"/>
          </a:xfrm>
          <a:custGeom>
            <a:avLst/>
            <a:gdLst/>
            <a:ahLst/>
            <a:cxnLst/>
            <a:rect l="l" t="t" r="r" b="b"/>
            <a:pathLst>
              <a:path w="2769935" h="2769935">
                <a:moveTo>
                  <a:pt x="2769935" y="2769935"/>
                </a:moveTo>
                <a:lnTo>
                  <a:pt x="0" y="2769935"/>
                </a:lnTo>
                <a:lnTo>
                  <a:pt x="0" y="0"/>
                </a:lnTo>
                <a:lnTo>
                  <a:pt x="2769935" y="0"/>
                </a:lnTo>
                <a:lnTo>
                  <a:pt x="2769935" y="2769935"/>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TextBox 7"/>
          <p:cNvSpPr txBox="1"/>
          <p:nvPr/>
        </p:nvSpPr>
        <p:spPr>
          <a:xfrm>
            <a:off x="308468" y="9610075"/>
            <a:ext cx="3061970" cy="307777"/>
          </a:xfrm>
          <a:prstGeom prst="rect">
            <a:avLst/>
          </a:prstGeom>
        </p:spPr>
        <p:txBody>
          <a:bodyPr lIns="0" tIns="0" rIns="0" bIns="0" rtlCol="0" anchor="t">
            <a:spAutoFit/>
          </a:bodyPr>
          <a:lstStyle/>
          <a:p>
            <a:pPr>
              <a:lnSpc>
                <a:spcPts val="2400"/>
              </a:lnSpc>
            </a:pPr>
            <a:r>
              <a:rPr lang="en-US" sz="2000" dirty="0">
                <a:solidFill>
                  <a:srgbClr val="FFC619"/>
                </a:solidFill>
                <a:latin typeface="Poppins Ultra-Bold"/>
              </a:rPr>
              <a:t>Razi university</a:t>
            </a:r>
          </a:p>
        </p:txBody>
      </p:sp>
      <p:grpSp>
        <p:nvGrpSpPr>
          <p:cNvPr id="16" name="Group 16"/>
          <p:cNvGrpSpPr/>
          <p:nvPr/>
        </p:nvGrpSpPr>
        <p:grpSpPr>
          <a:xfrm>
            <a:off x="3581400" y="306031"/>
            <a:ext cx="5214134" cy="1814434"/>
            <a:chOff x="0" y="0"/>
            <a:chExt cx="1310018" cy="406400"/>
          </a:xfrm>
        </p:grpSpPr>
        <p:sp>
          <p:nvSpPr>
            <p:cNvPr id="17" name="Freeform 17"/>
            <p:cNvSpPr/>
            <p:nvPr/>
          </p:nvSpPr>
          <p:spPr>
            <a:xfrm>
              <a:off x="0" y="0"/>
              <a:ext cx="1310018" cy="406400"/>
            </a:xfrm>
            <a:custGeom>
              <a:avLst/>
              <a:gdLst/>
              <a:ahLst/>
              <a:cxnLst/>
              <a:rect l="l" t="t" r="r" b="b"/>
              <a:pathLst>
                <a:path w="1310018" h="406400">
                  <a:moveTo>
                    <a:pt x="1106818" y="0"/>
                  </a:moveTo>
                  <a:cubicBezTo>
                    <a:pt x="1219042" y="0"/>
                    <a:pt x="1310018" y="90976"/>
                    <a:pt x="1310018" y="203200"/>
                  </a:cubicBezTo>
                  <a:cubicBezTo>
                    <a:pt x="1310018" y="315424"/>
                    <a:pt x="1219042" y="406400"/>
                    <a:pt x="1106818" y="406400"/>
                  </a:cubicBezTo>
                  <a:lnTo>
                    <a:pt x="203200" y="406400"/>
                  </a:lnTo>
                  <a:cubicBezTo>
                    <a:pt x="90976" y="406400"/>
                    <a:pt x="0" y="315424"/>
                    <a:pt x="0" y="203200"/>
                  </a:cubicBezTo>
                  <a:cubicBezTo>
                    <a:pt x="0" y="90976"/>
                    <a:pt x="90976" y="0"/>
                    <a:pt x="203200" y="0"/>
                  </a:cubicBezTo>
                  <a:close/>
                </a:path>
              </a:pathLst>
            </a:custGeom>
            <a:solidFill>
              <a:srgbClr val="FFC619"/>
            </a:solidFill>
          </p:spPr>
        </p:sp>
        <p:sp>
          <p:nvSpPr>
            <p:cNvPr id="18" name="TextBox 18"/>
            <p:cNvSpPr txBox="1"/>
            <p:nvPr/>
          </p:nvSpPr>
          <p:spPr>
            <a:xfrm>
              <a:off x="0" y="-28575"/>
              <a:ext cx="1310018" cy="434975"/>
            </a:xfrm>
            <a:prstGeom prst="rect">
              <a:avLst/>
            </a:prstGeom>
          </p:spPr>
          <p:txBody>
            <a:bodyPr lIns="50800" tIns="50800" rIns="50800" bIns="50800" rtlCol="0" anchor="ctr"/>
            <a:lstStyle/>
            <a:p>
              <a:pPr algn="ctr">
                <a:lnSpc>
                  <a:spcPts val="2400"/>
                </a:lnSpc>
              </a:pPr>
              <a:endParaRPr/>
            </a:p>
          </p:txBody>
        </p:sp>
      </p:grpSp>
      <p:sp>
        <p:nvSpPr>
          <p:cNvPr id="19" name="TextBox 19"/>
          <p:cNvSpPr txBox="1"/>
          <p:nvPr/>
        </p:nvSpPr>
        <p:spPr>
          <a:xfrm>
            <a:off x="5284029" y="306031"/>
            <a:ext cx="2149808" cy="1705532"/>
          </a:xfrm>
          <a:prstGeom prst="rect">
            <a:avLst/>
          </a:prstGeom>
        </p:spPr>
        <p:txBody>
          <a:bodyPr wrap="square" lIns="0" tIns="0" rIns="0" bIns="0" rtlCol="0" anchor="t">
            <a:spAutoFit/>
          </a:bodyPr>
          <a:lstStyle/>
          <a:p>
            <a:pPr>
              <a:lnSpc>
                <a:spcPts val="13999"/>
              </a:lnSpc>
            </a:pPr>
            <a:r>
              <a:rPr lang="en-US" sz="9999" dirty="0">
                <a:solidFill>
                  <a:srgbClr val="FCFCFC"/>
                </a:solidFill>
                <a:latin typeface="Poppins Ultra-Bold"/>
              </a:rPr>
              <a:t>06</a:t>
            </a:r>
          </a:p>
        </p:txBody>
      </p:sp>
      <p:sp>
        <p:nvSpPr>
          <p:cNvPr id="27" name="TextBox 26">
            <a:extLst>
              <a:ext uri="{FF2B5EF4-FFF2-40B4-BE49-F238E27FC236}">
                <a16:creationId xmlns:a16="http://schemas.microsoft.com/office/drawing/2014/main" id="{9F53501F-2787-13C0-DE07-D0ECB5611AA3}"/>
              </a:ext>
            </a:extLst>
          </p:cNvPr>
          <p:cNvSpPr txBox="1"/>
          <p:nvPr/>
        </p:nvSpPr>
        <p:spPr>
          <a:xfrm>
            <a:off x="1676400" y="4697076"/>
            <a:ext cx="9726865" cy="4524315"/>
          </a:xfrm>
          <a:prstGeom prst="rect">
            <a:avLst/>
          </a:prstGeom>
          <a:noFill/>
        </p:spPr>
        <p:txBody>
          <a:bodyPr wrap="square">
            <a:spAutoFit/>
          </a:bodyPr>
          <a:lstStyle/>
          <a:p>
            <a:r>
              <a:rPr lang="en-US" sz="2400" dirty="0"/>
              <a:t>Refractory materials are those that can withstand high temperatures without melting or breaking down. They are essential in industries where heat resistance is crucial, such as in the lining of furnaces, kilns, and reactors1. Common refractory materials include oxides of silicon, aluminum, and magnesium.</a:t>
            </a:r>
          </a:p>
          <a:p>
            <a:endParaRPr lang="en-US" sz="2400" dirty="0"/>
          </a:p>
          <a:p>
            <a:r>
              <a:rPr lang="en-US" sz="2400" dirty="0"/>
              <a:t>On the other hand, abrasive materials are used to wear down, clean, or finish surfaces through friction. They come in various forms, from natural substances like garnet to synthetic ones like silicon carbide and diamond, the hardest known material2. Abrasives are used in a wide range of applications, from industrial grinding to household cleaning.</a:t>
            </a:r>
          </a:p>
          <a:p>
            <a:endParaRPr lang="en-US" sz="2400" dirty="0"/>
          </a:p>
        </p:txBody>
      </p:sp>
      <p:sp>
        <p:nvSpPr>
          <p:cNvPr id="29" name="TextBox 28">
            <a:extLst>
              <a:ext uri="{FF2B5EF4-FFF2-40B4-BE49-F238E27FC236}">
                <a16:creationId xmlns:a16="http://schemas.microsoft.com/office/drawing/2014/main" id="{03EB14DA-B000-192D-F61B-F22C0B7D79D8}"/>
              </a:ext>
            </a:extLst>
          </p:cNvPr>
          <p:cNvSpPr txBox="1"/>
          <p:nvPr/>
        </p:nvSpPr>
        <p:spPr>
          <a:xfrm>
            <a:off x="1384967" y="2779545"/>
            <a:ext cx="11429999" cy="1138773"/>
          </a:xfrm>
          <a:prstGeom prst="rect">
            <a:avLst/>
          </a:prstGeom>
          <a:noFill/>
        </p:spPr>
        <p:txBody>
          <a:bodyPr wrap="square" rtlCol="0">
            <a:spAutoFit/>
          </a:bodyPr>
          <a:lstStyle/>
          <a:p>
            <a:r>
              <a:rPr lang="en-US" sz="4800" dirty="0"/>
              <a:t>Refractory materials and abrasive materials: </a:t>
            </a:r>
          </a:p>
          <a:p>
            <a:r>
              <a:rPr lang="en-US" sz="2000" dirty="0"/>
              <a:t> The pronunciation for “refractory” is /</a:t>
            </a:r>
            <a:r>
              <a:rPr lang="en-US" sz="2000" dirty="0" err="1"/>
              <a:t>rɪˈfræk.tər.i</a:t>
            </a:r>
            <a:r>
              <a:rPr lang="en-US" sz="2000" dirty="0"/>
              <a:t>/ and for “abrasive” is /</a:t>
            </a:r>
            <a:r>
              <a:rPr lang="en-US" sz="2000" dirty="0" err="1"/>
              <a:t>əˈbreɪsɪv</a:t>
            </a:r>
            <a:r>
              <a:rPr lang="en-US" sz="2000" dirty="0"/>
              <a:t>/</a:t>
            </a:r>
          </a:p>
        </p:txBody>
      </p:sp>
      <p:pic>
        <p:nvPicPr>
          <p:cNvPr id="30" name="Picture 29">
            <a:extLst>
              <a:ext uri="{FF2B5EF4-FFF2-40B4-BE49-F238E27FC236}">
                <a16:creationId xmlns:a16="http://schemas.microsoft.com/office/drawing/2014/main" id="{E768EE10-FE2E-7096-4475-A4C05C488789}"/>
              </a:ext>
            </a:extLst>
          </p:cNvPr>
          <p:cNvPicPr>
            <a:picLocks noChangeAspect="1"/>
          </p:cNvPicPr>
          <p:nvPr/>
        </p:nvPicPr>
        <p:blipFill>
          <a:blip r:embed="rId4">
            <a:extLst>
              <a:ext uri="{BEBA8EAE-BF5A-486C-A8C5-ECC9F3942E4B}">
                <a14:imgProps xmlns:a14="http://schemas.microsoft.com/office/drawing/2010/main">
                  <a14:imgLayer r:embed="rId5">
                    <a14:imgEffect>
                      <a14:artisticTexturizer/>
                    </a14:imgEffect>
                  </a14:imgLayer>
                </a14:imgProps>
              </a:ext>
            </a:extLst>
          </a:blip>
          <a:stretch>
            <a:fillRect/>
          </a:stretch>
        </p:blipFill>
        <p:spPr>
          <a:xfrm>
            <a:off x="12841860" y="862013"/>
            <a:ext cx="4169595" cy="38350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1" name="Picture 30">
            <a:extLst>
              <a:ext uri="{FF2B5EF4-FFF2-40B4-BE49-F238E27FC236}">
                <a16:creationId xmlns:a16="http://schemas.microsoft.com/office/drawing/2014/main" id="{99E22C5E-BE96-A966-9BDC-D18BA4BC92F7}"/>
              </a:ext>
            </a:extLst>
          </p:cNvPr>
          <p:cNvPicPr>
            <a:picLocks noChangeAspect="1"/>
          </p:cNvPicPr>
          <p:nvPr/>
        </p:nvPicPr>
        <p:blipFill>
          <a:blip r:embed="rId6">
            <a:extLst>
              <a:ext uri="{BEBA8EAE-BF5A-486C-A8C5-ECC9F3942E4B}">
                <a14:imgProps xmlns:a14="http://schemas.microsoft.com/office/drawing/2010/main">
                  <a14:imgLayer r:embed="rId7">
                    <a14:imgEffect>
                      <a14:artisticTexturizer/>
                    </a14:imgEffect>
                  </a14:imgLayer>
                </a14:imgProps>
              </a:ext>
            </a:extLst>
          </a:blip>
          <a:stretch>
            <a:fillRect/>
          </a:stretch>
        </p:blipFill>
        <p:spPr>
          <a:xfrm>
            <a:off x="11844106" y="5366882"/>
            <a:ext cx="5787651" cy="35866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mc:Choice xmlns:p14="http://schemas.microsoft.com/office/powerpoint/2010/main" Requires="p14">
      <p:transition spd="slow" p14:dur="225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750"/>
                                        <p:tgtEl>
                                          <p:spTgt spid="29"/>
                                        </p:tgtEl>
                                      </p:cBhvr>
                                    </p:animEffect>
                                  </p:childTnLst>
                                </p:cTn>
                              </p:par>
                            </p:childTnLst>
                          </p:cTn>
                        </p:par>
                        <p:par>
                          <p:cTn id="8" fill="hold">
                            <p:stCondLst>
                              <p:cond delay="750"/>
                            </p:stCondLst>
                            <p:childTnLst>
                              <p:par>
                                <p:cTn id="9" presetID="2" presetClass="entr" presetSubtype="4"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1000" fill="hold"/>
                                        <p:tgtEl>
                                          <p:spTgt spid="27"/>
                                        </p:tgtEl>
                                        <p:attrNameLst>
                                          <p:attrName>ppt_x</p:attrName>
                                        </p:attrNameLst>
                                      </p:cBhvr>
                                      <p:tavLst>
                                        <p:tav tm="0">
                                          <p:val>
                                            <p:strVal val="#ppt_x"/>
                                          </p:val>
                                        </p:tav>
                                        <p:tav tm="100000">
                                          <p:val>
                                            <p:strVal val="#ppt_x"/>
                                          </p:val>
                                        </p:tav>
                                      </p:tavLst>
                                    </p:anim>
                                    <p:anim calcmode="lin" valueType="num">
                                      <p:cBhvr additive="base">
                                        <p:cTn id="12" dur="1000" fill="hold"/>
                                        <p:tgtEl>
                                          <p:spTgt spid="27"/>
                                        </p:tgtEl>
                                        <p:attrNameLst>
                                          <p:attrName>ppt_y</p:attrName>
                                        </p:attrNameLst>
                                      </p:cBhvr>
                                      <p:tavLst>
                                        <p:tav tm="0">
                                          <p:val>
                                            <p:strVal val="1+#ppt_h/2"/>
                                          </p:val>
                                        </p:tav>
                                        <p:tav tm="100000">
                                          <p:val>
                                            <p:strVal val="#ppt_y"/>
                                          </p:val>
                                        </p:tav>
                                      </p:tavLst>
                                    </p:anim>
                                  </p:childTnLst>
                                </p:cTn>
                              </p:par>
                            </p:childTnLst>
                          </p:cTn>
                        </p:par>
                        <p:par>
                          <p:cTn id="13" fill="hold">
                            <p:stCondLst>
                              <p:cond delay="1750"/>
                            </p:stCondLst>
                            <p:childTnLst>
                              <p:par>
                                <p:cTn id="14" presetID="22" presetClass="entr" presetSubtype="4" fill="hold" nodeType="after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wipe(down)">
                                      <p:cBhvr>
                                        <p:cTn id="16" dur="500"/>
                                        <p:tgtEl>
                                          <p:spTgt spid="30"/>
                                        </p:tgtEl>
                                      </p:cBhvr>
                                    </p:animEffect>
                                  </p:childTnLst>
                                </p:cTn>
                              </p:par>
                            </p:childTnLst>
                          </p:cTn>
                        </p:par>
                        <p:par>
                          <p:cTn id="17" fill="hold">
                            <p:stCondLst>
                              <p:cond delay="2250"/>
                            </p:stCondLst>
                            <p:childTnLst>
                              <p:par>
                                <p:cTn id="18" presetID="22" presetClass="entr" presetSubtype="4"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wipe(down)">
                                      <p:cBhvr>
                                        <p:cTn id="2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CFCFC"/>
        </a:solidFill>
        <a:effectLst/>
      </p:bgPr>
    </p:bg>
    <p:spTree>
      <p:nvGrpSpPr>
        <p:cNvPr id="1" name=""/>
        <p:cNvGrpSpPr/>
        <p:nvPr/>
      </p:nvGrpSpPr>
      <p:grpSpPr>
        <a:xfrm>
          <a:off x="0" y="0"/>
          <a:ext cx="0" cy="0"/>
          <a:chOff x="0" y="0"/>
          <a:chExt cx="0" cy="0"/>
        </a:xfrm>
      </p:grpSpPr>
      <p:sp>
        <p:nvSpPr>
          <p:cNvPr id="2" name="Freeform 2"/>
          <p:cNvSpPr/>
          <p:nvPr/>
        </p:nvSpPr>
        <p:spPr>
          <a:xfrm flipV="1">
            <a:off x="15858171" y="0"/>
            <a:ext cx="2429829" cy="2167134"/>
          </a:xfrm>
          <a:custGeom>
            <a:avLst/>
            <a:gdLst/>
            <a:ahLst/>
            <a:cxnLst/>
            <a:rect l="l" t="t" r="r" b="b"/>
            <a:pathLst>
              <a:path w="2769935" h="2769935">
                <a:moveTo>
                  <a:pt x="0" y="2769935"/>
                </a:moveTo>
                <a:lnTo>
                  <a:pt x="2769935" y="2769935"/>
                </a:lnTo>
                <a:lnTo>
                  <a:pt x="2769935" y="0"/>
                </a:lnTo>
                <a:lnTo>
                  <a:pt x="0" y="0"/>
                </a:lnTo>
                <a:lnTo>
                  <a:pt x="0" y="2769935"/>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7576807" y="9589688"/>
            <a:ext cx="402724" cy="402724"/>
          </a:xfrm>
          <a:custGeom>
            <a:avLst/>
            <a:gdLst/>
            <a:ahLst/>
            <a:cxnLst/>
            <a:rect l="l" t="t" r="r" b="b"/>
            <a:pathLst>
              <a:path w="402724" h="402724">
                <a:moveTo>
                  <a:pt x="0" y="0"/>
                </a:moveTo>
                <a:lnTo>
                  <a:pt x="402725" y="0"/>
                </a:lnTo>
                <a:lnTo>
                  <a:pt x="402725" y="402724"/>
                </a:lnTo>
                <a:lnTo>
                  <a:pt x="0" y="4027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7071856" y="9589688"/>
            <a:ext cx="402724" cy="402724"/>
          </a:xfrm>
          <a:custGeom>
            <a:avLst/>
            <a:gdLst/>
            <a:ahLst/>
            <a:cxnLst/>
            <a:rect l="l" t="t" r="r" b="b"/>
            <a:pathLst>
              <a:path w="402724" h="402724">
                <a:moveTo>
                  <a:pt x="0" y="0"/>
                </a:moveTo>
                <a:lnTo>
                  <a:pt x="402724" y="0"/>
                </a:lnTo>
                <a:lnTo>
                  <a:pt x="402724" y="402724"/>
                </a:lnTo>
                <a:lnTo>
                  <a:pt x="0" y="40272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6567938" y="9589688"/>
            <a:ext cx="402724" cy="402724"/>
          </a:xfrm>
          <a:custGeom>
            <a:avLst/>
            <a:gdLst/>
            <a:ahLst/>
            <a:cxnLst/>
            <a:rect l="l" t="t" r="r" b="b"/>
            <a:pathLst>
              <a:path w="402724" h="402724">
                <a:moveTo>
                  <a:pt x="0" y="0"/>
                </a:moveTo>
                <a:lnTo>
                  <a:pt x="402724" y="0"/>
                </a:lnTo>
                <a:lnTo>
                  <a:pt x="402724" y="402724"/>
                </a:lnTo>
                <a:lnTo>
                  <a:pt x="0" y="40272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a:off x="5334000" y="-571500"/>
            <a:ext cx="2872903" cy="2738634"/>
          </a:xfrm>
          <a:custGeom>
            <a:avLst/>
            <a:gdLst/>
            <a:ahLst/>
            <a:cxnLst/>
            <a:rect l="l" t="t" r="r" b="b"/>
            <a:pathLst>
              <a:path w="2872903" h="2872903">
                <a:moveTo>
                  <a:pt x="0" y="0"/>
                </a:moveTo>
                <a:lnTo>
                  <a:pt x="2872903" y="0"/>
                </a:lnTo>
                <a:lnTo>
                  <a:pt x="2872903" y="2872903"/>
                </a:lnTo>
                <a:lnTo>
                  <a:pt x="0" y="28729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5" name="TextBox 15"/>
          <p:cNvSpPr txBox="1"/>
          <p:nvPr/>
        </p:nvSpPr>
        <p:spPr>
          <a:xfrm>
            <a:off x="308468" y="9610075"/>
            <a:ext cx="3061970" cy="307777"/>
          </a:xfrm>
          <a:prstGeom prst="rect">
            <a:avLst/>
          </a:prstGeom>
        </p:spPr>
        <p:txBody>
          <a:bodyPr lIns="0" tIns="0" rIns="0" bIns="0" rtlCol="0" anchor="t">
            <a:spAutoFit/>
          </a:bodyPr>
          <a:lstStyle/>
          <a:p>
            <a:pPr>
              <a:lnSpc>
                <a:spcPts val="2400"/>
              </a:lnSpc>
            </a:pPr>
            <a:r>
              <a:rPr lang="en-US" sz="2000" dirty="0">
                <a:solidFill>
                  <a:srgbClr val="FFC619"/>
                </a:solidFill>
                <a:latin typeface="Poppins Ultra-Bold"/>
              </a:rPr>
              <a:t>Razi university</a:t>
            </a:r>
          </a:p>
        </p:txBody>
      </p:sp>
      <p:sp>
        <p:nvSpPr>
          <p:cNvPr id="23" name="TextBox 22">
            <a:extLst>
              <a:ext uri="{FF2B5EF4-FFF2-40B4-BE49-F238E27FC236}">
                <a16:creationId xmlns:a16="http://schemas.microsoft.com/office/drawing/2014/main" id="{A3BC3AF9-C660-8BF3-29AD-2910AAFD9E05}"/>
              </a:ext>
            </a:extLst>
          </p:cNvPr>
          <p:cNvSpPr txBox="1"/>
          <p:nvPr/>
        </p:nvSpPr>
        <p:spPr>
          <a:xfrm>
            <a:off x="1216144" y="1451062"/>
            <a:ext cx="7394456" cy="6955750"/>
          </a:xfrm>
          <a:prstGeom prst="rect">
            <a:avLst/>
          </a:prstGeom>
          <a:noFill/>
        </p:spPr>
        <p:txBody>
          <a:bodyPr wrap="square">
            <a:spAutoFit/>
          </a:bodyPr>
          <a:lstStyle/>
          <a:p>
            <a:r>
              <a:rPr lang="en-US" sz="4800" dirty="0"/>
              <a:t>Impurities:</a:t>
            </a:r>
          </a:p>
          <a:p>
            <a:r>
              <a:rPr lang="en-US" sz="2000" dirty="0"/>
              <a:t>The pronunciation of “impurities” is /</a:t>
            </a:r>
            <a:r>
              <a:rPr lang="en-US" sz="2000" dirty="0" err="1"/>
              <a:t>ɪmˈpjʊrɪtiːz</a:t>
            </a:r>
            <a:r>
              <a:rPr lang="en-US" sz="2000" dirty="0"/>
              <a:t>/</a:t>
            </a:r>
          </a:p>
          <a:p>
            <a:endParaRPr lang="en-US" dirty="0"/>
          </a:p>
          <a:p>
            <a:r>
              <a:rPr lang="en-US" dirty="0"/>
              <a:t> </a:t>
            </a:r>
            <a:r>
              <a:rPr lang="en-US" sz="2400" dirty="0"/>
              <a:t>are substances found in small amounts within another substance, which can compromise its purity or quality. These can be natural or introduced during production or handling. In chemistry, impurities can affect the physical and chemical properties of materials, and their removal is often essential for certain applications.</a:t>
            </a:r>
          </a:p>
          <a:p>
            <a:endParaRPr lang="en-US" sz="2400" dirty="0"/>
          </a:p>
          <a:p>
            <a:r>
              <a:rPr lang="en-US" sz="2400" dirty="0"/>
              <a:t>For example:</a:t>
            </a:r>
          </a:p>
          <a:p>
            <a:endParaRPr lang="en-US" sz="2400" dirty="0"/>
          </a:p>
          <a:p>
            <a:r>
              <a:rPr lang="en-US" sz="2400" dirty="0"/>
              <a:t>Metals: Impurities like ash or debris can weaken the metal’s structural integrity.</a:t>
            </a:r>
          </a:p>
          <a:p>
            <a:r>
              <a:rPr lang="en-US" sz="2400" dirty="0"/>
              <a:t>Water: Chemicals or biological contaminants can render water unsafe for consumption.</a:t>
            </a:r>
          </a:p>
          <a:p>
            <a:r>
              <a:rPr lang="en-US" sz="2400" dirty="0"/>
              <a:t>Semiconductors: Even trace amounts of impurities can significantly alter electrical conductivity.</a:t>
            </a:r>
          </a:p>
        </p:txBody>
      </p:sp>
      <p:sp>
        <p:nvSpPr>
          <p:cNvPr id="16" name="TextBox 16"/>
          <p:cNvSpPr txBox="1"/>
          <p:nvPr/>
        </p:nvSpPr>
        <p:spPr>
          <a:xfrm>
            <a:off x="14065992" y="7058768"/>
            <a:ext cx="1801144" cy="1803401"/>
          </a:xfrm>
          <a:prstGeom prst="rect">
            <a:avLst/>
          </a:prstGeom>
        </p:spPr>
        <p:txBody>
          <a:bodyPr lIns="0" tIns="0" rIns="0" bIns="0" rtlCol="0" anchor="t">
            <a:spAutoFit/>
          </a:bodyPr>
          <a:lstStyle/>
          <a:p>
            <a:pPr>
              <a:lnSpc>
                <a:spcPts val="13999"/>
              </a:lnSpc>
            </a:pPr>
            <a:r>
              <a:rPr lang="en-US" sz="9999" dirty="0">
                <a:solidFill>
                  <a:srgbClr val="FCFCFC"/>
                </a:solidFill>
                <a:latin typeface="Poppins Ultra-Bold"/>
              </a:rPr>
              <a:t>08</a:t>
            </a:r>
          </a:p>
        </p:txBody>
      </p:sp>
      <p:pic>
        <p:nvPicPr>
          <p:cNvPr id="24" name="Picture 23">
            <a:extLst>
              <a:ext uri="{FF2B5EF4-FFF2-40B4-BE49-F238E27FC236}">
                <a16:creationId xmlns:a16="http://schemas.microsoft.com/office/drawing/2014/main" id="{5CB19A1C-B171-2479-9468-27D2A0FD1326}"/>
              </a:ext>
            </a:extLst>
          </p:cNvPr>
          <p:cNvPicPr>
            <a:picLocks noChangeAspect="1"/>
          </p:cNvPicPr>
          <p:nvPr/>
        </p:nvPicPr>
        <p:blipFill>
          <a:blip r:embed="rId8">
            <a:biLevel thresh="75000"/>
            <a:extLst>
              <a:ext uri="{BEBA8EAE-BF5A-486C-A8C5-ECC9F3942E4B}">
                <a14:imgProps xmlns:a14="http://schemas.microsoft.com/office/drawing/2010/main">
                  <a14:imgLayer r:embed="rId9">
                    <a14:imgEffect>
                      <a14:artisticCrisscrossEtching/>
                    </a14:imgEffect>
                  </a14:imgLayer>
                </a14:imgProps>
              </a:ext>
            </a:extLst>
          </a:blip>
          <a:stretch>
            <a:fillRect/>
          </a:stretch>
        </p:blipFill>
        <p:spPr>
          <a:xfrm>
            <a:off x="9644001" y="2019300"/>
            <a:ext cx="7619859" cy="5064121"/>
          </a:xfrm>
          <a:prstGeom prst="rect">
            <a:avLst/>
          </a:prstGeom>
        </p:spPr>
      </p:pic>
      <p:pic>
        <p:nvPicPr>
          <p:cNvPr id="27" name="Picture 26">
            <a:extLst>
              <a:ext uri="{FF2B5EF4-FFF2-40B4-BE49-F238E27FC236}">
                <a16:creationId xmlns:a16="http://schemas.microsoft.com/office/drawing/2014/main" id="{BEE057BF-8340-7736-CD5B-163567A607F7}"/>
              </a:ext>
            </a:extLst>
          </p:cNvPr>
          <p:cNvPicPr>
            <a:picLocks noChangeAspect="1"/>
          </p:cNvPicPr>
          <p:nvPr/>
        </p:nvPicPr>
        <p:blipFill>
          <a:blip r:embed="rId10"/>
          <a:stretch>
            <a:fillRect/>
          </a:stretch>
        </p:blipFill>
        <p:spPr>
          <a:xfrm>
            <a:off x="8570513" y="6362700"/>
            <a:ext cx="3747069" cy="3747069"/>
          </a:xfrm>
          <a:prstGeom prst="rect">
            <a:avLst/>
          </a:prstGeom>
        </p:spPr>
      </p:pic>
      <p:sp>
        <p:nvSpPr>
          <p:cNvPr id="29" name="TextBox 28">
            <a:extLst>
              <a:ext uri="{FF2B5EF4-FFF2-40B4-BE49-F238E27FC236}">
                <a16:creationId xmlns:a16="http://schemas.microsoft.com/office/drawing/2014/main" id="{A711407A-E054-C503-E26D-AB99E18ED996}"/>
              </a:ext>
            </a:extLst>
          </p:cNvPr>
          <p:cNvSpPr txBox="1"/>
          <p:nvPr/>
        </p:nvSpPr>
        <p:spPr>
          <a:xfrm>
            <a:off x="6018634" y="15063"/>
            <a:ext cx="1503634" cy="1569660"/>
          </a:xfrm>
          <a:prstGeom prst="rect">
            <a:avLst/>
          </a:prstGeom>
          <a:noFill/>
        </p:spPr>
        <p:txBody>
          <a:bodyPr wrap="square">
            <a:spAutoFit/>
          </a:bodyPr>
          <a:lstStyle/>
          <a:p>
            <a:r>
              <a:rPr lang="en-US" sz="9600" dirty="0">
                <a:solidFill>
                  <a:schemeClr val="bg1"/>
                </a:solidFill>
              </a:rPr>
              <a:t>07</a:t>
            </a:r>
          </a:p>
        </p:txBody>
      </p:sp>
    </p:spTree>
  </p:cSld>
  <p:clrMapOvr>
    <a:masterClrMapping/>
  </p:clrMapOvr>
  <mc:AlternateContent xmlns:mc="http://schemas.openxmlformats.org/markup-compatibility/2006">
    <mc:Choice xmlns:p14="http://schemas.microsoft.com/office/powerpoint/2010/main" Requires="p14">
      <p:transition spd="slow" p14:dur="2000">
        <p:cover/>
      </p:transition>
    </mc:Choice>
    <mc:Fallback>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750"/>
                                        <p:tgtEl>
                                          <p:spTgt spid="23">
                                            <p:txEl>
                                              <p:pRg st="0" end="0"/>
                                            </p:txEl>
                                          </p:spTgt>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23">
                                            <p:txEl>
                                              <p:pRg st="1" end="1"/>
                                            </p:txEl>
                                          </p:spTgt>
                                        </p:tgtEl>
                                        <p:attrNameLst>
                                          <p:attrName>style.visibility</p:attrName>
                                        </p:attrNameLst>
                                      </p:cBhvr>
                                      <p:to>
                                        <p:strVal val="visible"/>
                                      </p:to>
                                    </p:set>
                                    <p:animEffect transition="in" filter="fade">
                                      <p:cBhvr>
                                        <p:cTn id="11" dur="750"/>
                                        <p:tgtEl>
                                          <p:spTgt spid="23">
                                            <p:txEl>
                                              <p:pRg st="1" end="1"/>
                                            </p:txEl>
                                          </p:spTgt>
                                        </p:tgtEl>
                                      </p:cBhvr>
                                    </p:animEffect>
                                  </p:childTnLst>
                                </p:cTn>
                              </p:par>
                            </p:childTnLst>
                          </p:cTn>
                        </p:par>
                        <p:par>
                          <p:cTn id="12" fill="hold">
                            <p:stCondLst>
                              <p:cond delay="1500"/>
                            </p:stCondLst>
                            <p:childTnLst>
                              <p:par>
                                <p:cTn id="13" presetID="2" presetClass="entr" presetSubtype="4" fill="hold" nodeType="afterEffect">
                                  <p:stCondLst>
                                    <p:cond delay="0"/>
                                  </p:stCondLst>
                                  <p:childTnLst>
                                    <p:set>
                                      <p:cBhvr>
                                        <p:cTn id="14" dur="1" fill="hold">
                                          <p:stCondLst>
                                            <p:cond delay="0"/>
                                          </p:stCondLst>
                                        </p:cTn>
                                        <p:tgtEl>
                                          <p:spTgt spid="23">
                                            <p:txEl>
                                              <p:pRg st="3" end="3"/>
                                            </p:txEl>
                                          </p:spTgt>
                                        </p:tgtEl>
                                        <p:attrNameLst>
                                          <p:attrName>style.visibility</p:attrName>
                                        </p:attrNameLst>
                                      </p:cBhvr>
                                      <p:to>
                                        <p:strVal val="visible"/>
                                      </p:to>
                                    </p:set>
                                    <p:anim calcmode="lin" valueType="num">
                                      <p:cBhvr additive="base">
                                        <p:cTn id="15" dur="750" fill="hold"/>
                                        <p:tgtEl>
                                          <p:spTgt spid="23">
                                            <p:txEl>
                                              <p:pRg st="3" end="3"/>
                                            </p:txEl>
                                          </p:spTgt>
                                        </p:tgtEl>
                                        <p:attrNameLst>
                                          <p:attrName>ppt_x</p:attrName>
                                        </p:attrNameLst>
                                      </p:cBhvr>
                                      <p:tavLst>
                                        <p:tav tm="0">
                                          <p:val>
                                            <p:strVal val="#ppt_x"/>
                                          </p:val>
                                        </p:tav>
                                        <p:tav tm="100000">
                                          <p:val>
                                            <p:strVal val="#ppt_x"/>
                                          </p:val>
                                        </p:tav>
                                      </p:tavLst>
                                    </p:anim>
                                    <p:anim calcmode="lin" valueType="num">
                                      <p:cBhvr additive="base">
                                        <p:cTn id="16" dur="750" fill="hold"/>
                                        <p:tgtEl>
                                          <p:spTgt spid="23">
                                            <p:txEl>
                                              <p:pRg st="3" end="3"/>
                                            </p:txEl>
                                          </p:spTgt>
                                        </p:tgtEl>
                                        <p:attrNameLst>
                                          <p:attrName>ppt_y</p:attrName>
                                        </p:attrNameLst>
                                      </p:cBhvr>
                                      <p:tavLst>
                                        <p:tav tm="0">
                                          <p:val>
                                            <p:strVal val="1+#ppt_h/2"/>
                                          </p:val>
                                        </p:tav>
                                        <p:tav tm="100000">
                                          <p:val>
                                            <p:strVal val="#ppt_y"/>
                                          </p:val>
                                        </p:tav>
                                      </p:tavLst>
                                    </p:anim>
                                  </p:childTnLst>
                                </p:cTn>
                              </p:par>
                            </p:childTnLst>
                          </p:cTn>
                        </p:par>
                        <p:par>
                          <p:cTn id="17" fill="hold">
                            <p:stCondLst>
                              <p:cond delay="2250"/>
                            </p:stCondLst>
                            <p:childTnLst>
                              <p:par>
                                <p:cTn id="18" presetID="2" presetClass="entr" presetSubtype="4" fill="hold" nodeType="afterEffect">
                                  <p:stCondLst>
                                    <p:cond delay="0"/>
                                  </p:stCondLst>
                                  <p:childTnLst>
                                    <p:set>
                                      <p:cBhvr>
                                        <p:cTn id="19" dur="1" fill="hold">
                                          <p:stCondLst>
                                            <p:cond delay="0"/>
                                          </p:stCondLst>
                                        </p:cTn>
                                        <p:tgtEl>
                                          <p:spTgt spid="23">
                                            <p:txEl>
                                              <p:pRg st="5" end="5"/>
                                            </p:txEl>
                                          </p:spTgt>
                                        </p:tgtEl>
                                        <p:attrNameLst>
                                          <p:attrName>style.visibility</p:attrName>
                                        </p:attrNameLst>
                                      </p:cBhvr>
                                      <p:to>
                                        <p:strVal val="visible"/>
                                      </p:to>
                                    </p:set>
                                    <p:anim calcmode="lin" valueType="num">
                                      <p:cBhvr additive="base">
                                        <p:cTn id="20" dur="750" fill="hold"/>
                                        <p:tgtEl>
                                          <p:spTgt spid="23">
                                            <p:txEl>
                                              <p:pRg st="5" end="5"/>
                                            </p:txEl>
                                          </p:spTgt>
                                        </p:tgtEl>
                                        <p:attrNameLst>
                                          <p:attrName>ppt_x</p:attrName>
                                        </p:attrNameLst>
                                      </p:cBhvr>
                                      <p:tavLst>
                                        <p:tav tm="0">
                                          <p:val>
                                            <p:strVal val="#ppt_x"/>
                                          </p:val>
                                        </p:tav>
                                        <p:tav tm="100000">
                                          <p:val>
                                            <p:strVal val="#ppt_x"/>
                                          </p:val>
                                        </p:tav>
                                      </p:tavLst>
                                    </p:anim>
                                    <p:anim calcmode="lin" valueType="num">
                                      <p:cBhvr additive="base">
                                        <p:cTn id="21" dur="750" fill="hold"/>
                                        <p:tgtEl>
                                          <p:spTgt spid="23">
                                            <p:txEl>
                                              <p:pRg st="5" end="5"/>
                                            </p:txEl>
                                          </p:spTgt>
                                        </p:tgtEl>
                                        <p:attrNameLst>
                                          <p:attrName>ppt_y</p:attrName>
                                        </p:attrNameLst>
                                      </p:cBhvr>
                                      <p:tavLst>
                                        <p:tav tm="0">
                                          <p:val>
                                            <p:strVal val="1+#ppt_h/2"/>
                                          </p:val>
                                        </p:tav>
                                        <p:tav tm="100000">
                                          <p:val>
                                            <p:strVal val="#ppt_y"/>
                                          </p:val>
                                        </p:tav>
                                      </p:tavLst>
                                    </p:anim>
                                  </p:childTnLst>
                                </p:cTn>
                              </p:par>
                            </p:childTnLst>
                          </p:cTn>
                        </p:par>
                        <p:par>
                          <p:cTn id="22" fill="hold">
                            <p:stCondLst>
                              <p:cond delay="3000"/>
                            </p:stCondLst>
                            <p:childTnLst>
                              <p:par>
                                <p:cTn id="23" presetID="2" presetClass="entr" presetSubtype="4" fill="hold" nodeType="afterEffect">
                                  <p:stCondLst>
                                    <p:cond delay="0"/>
                                  </p:stCondLst>
                                  <p:childTnLst>
                                    <p:set>
                                      <p:cBhvr>
                                        <p:cTn id="24" dur="1" fill="hold">
                                          <p:stCondLst>
                                            <p:cond delay="0"/>
                                          </p:stCondLst>
                                        </p:cTn>
                                        <p:tgtEl>
                                          <p:spTgt spid="23">
                                            <p:txEl>
                                              <p:pRg st="7" end="7"/>
                                            </p:txEl>
                                          </p:spTgt>
                                        </p:tgtEl>
                                        <p:attrNameLst>
                                          <p:attrName>style.visibility</p:attrName>
                                        </p:attrNameLst>
                                      </p:cBhvr>
                                      <p:to>
                                        <p:strVal val="visible"/>
                                      </p:to>
                                    </p:set>
                                    <p:anim calcmode="lin" valueType="num">
                                      <p:cBhvr additive="base">
                                        <p:cTn id="25" dur="750" fill="hold"/>
                                        <p:tgtEl>
                                          <p:spTgt spid="23">
                                            <p:txEl>
                                              <p:pRg st="7" end="7"/>
                                            </p:txEl>
                                          </p:spTgt>
                                        </p:tgtEl>
                                        <p:attrNameLst>
                                          <p:attrName>ppt_x</p:attrName>
                                        </p:attrNameLst>
                                      </p:cBhvr>
                                      <p:tavLst>
                                        <p:tav tm="0">
                                          <p:val>
                                            <p:strVal val="#ppt_x"/>
                                          </p:val>
                                        </p:tav>
                                        <p:tav tm="100000">
                                          <p:val>
                                            <p:strVal val="#ppt_x"/>
                                          </p:val>
                                        </p:tav>
                                      </p:tavLst>
                                    </p:anim>
                                    <p:anim calcmode="lin" valueType="num">
                                      <p:cBhvr additive="base">
                                        <p:cTn id="26" dur="750" fill="hold"/>
                                        <p:tgtEl>
                                          <p:spTgt spid="23">
                                            <p:txEl>
                                              <p:pRg st="7" end="7"/>
                                            </p:txEl>
                                          </p:spTgt>
                                        </p:tgtEl>
                                        <p:attrNameLst>
                                          <p:attrName>ppt_y</p:attrName>
                                        </p:attrNameLst>
                                      </p:cBhvr>
                                      <p:tavLst>
                                        <p:tav tm="0">
                                          <p:val>
                                            <p:strVal val="1+#ppt_h/2"/>
                                          </p:val>
                                        </p:tav>
                                        <p:tav tm="100000">
                                          <p:val>
                                            <p:strVal val="#ppt_y"/>
                                          </p:val>
                                        </p:tav>
                                      </p:tavLst>
                                    </p:anim>
                                  </p:childTnLst>
                                </p:cTn>
                              </p:par>
                            </p:childTnLst>
                          </p:cTn>
                        </p:par>
                        <p:par>
                          <p:cTn id="27" fill="hold">
                            <p:stCondLst>
                              <p:cond delay="3750"/>
                            </p:stCondLst>
                            <p:childTnLst>
                              <p:par>
                                <p:cTn id="28" presetID="2" presetClass="entr" presetSubtype="4" fill="hold" nodeType="afterEffect">
                                  <p:stCondLst>
                                    <p:cond delay="0"/>
                                  </p:stCondLst>
                                  <p:childTnLst>
                                    <p:set>
                                      <p:cBhvr>
                                        <p:cTn id="29" dur="1" fill="hold">
                                          <p:stCondLst>
                                            <p:cond delay="0"/>
                                          </p:stCondLst>
                                        </p:cTn>
                                        <p:tgtEl>
                                          <p:spTgt spid="23">
                                            <p:txEl>
                                              <p:pRg st="8" end="8"/>
                                            </p:txEl>
                                          </p:spTgt>
                                        </p:tgtEl>
                                        <p:attrNameLst>
                                          <p:attrName>style.visibility</p:attrName>
                                        </p:attrNameLst>
                                      </p:cBhvr>
                                      <p:to>
                                        <p:strVal val="visible"/>
                                      </p:to>
                                    </p:set>
                                    <p:anim calcmode="lin" valueType="num">
                                      <p:cBhvr additive="base">
                                        <p:cTn id="30" dur="750" fill="hold"/>
                                        <p:tgtEl>
                                          <p:spTgt spid="23">
                                            <p:txEl>
                                              <p:pRg st="8" end="8"/>
                                            </p:txEl>
                                          </p:spTgt>
                                        </p:tgtEl>
                                        <p:attrNameLst>
                                          <p:attrName>ppt_x</p:attrName>
                                        </p:attrNameLst>
                                      </p:cBhvr>
                                      <p:tavLst>
                                        <p:tav tm="0">
                                          <p:val>
                                            <p:strVal val="#ppt_x"/>
                                          </p:val>
                                        </p:tav>
                                        <p:tav tm="100000">
                                          <p:val>
                                            <p:strVal val="#ppt_x"/>
                                          </p:val>
                                        </p:tav>
                                      </p:tavLst>
                                    </p:anim>
                                    <p:anim calcmode="lin" valueType="num">
                                      <p:cBhvr additive="base">
                                        <p:cTn id="31" dur="750" fill="hold"/>
                                        <p:tgtEl>
                                          <p:spTgt spid="23">
                                            <p:txEl>
                                              <p:pRg st="8" end="8"/>
                                            </p:txEl>
                                          </p:spTgt>
                                        </p:tgtEl>
                                        <p:attrNameLst>
                                          <p:attrName>ppt_y</p:attrName>
                                        </p:attrNameLst>
                                      </p:cBhvr>
                                      <p:tavLst>
                                        <p:tav tm="0">
                                          <p:val>
                                            <p:strVal val="1+#ppt_h/2"/>
                                          </p:val>
                                        </p:tav>
                                        <p:tav tm="100000">
                                          <p:val>
                                            <p:strVal val="#ppt_y"/>
                                          </p:val>
                                        </p:tav>
                                      </p:tavLst>
                                    </p:anim>
                                  </p:childTnLst>
                                </p:cTn>
                              </p:par>
                            </p:childTnLst>
                          </p:cTn>
                        </p:par>
                        <p:par>
                          <p:cTn id="32" fill="hold">
                            <p:stCondLst>
                              <p:cond delay="4500"/>
                            </p:stCondLst>
                            <p:childTnLst>
                              <p:par>
                                <p:cTn id="33" presetID="2" presetClass="entr" presetSubtype="4" fill="hold" nodeType="afterEffect">
                                  <p:stCondLst>
                                    <p:cond delay="0"/>
                                  </p:stCondLst>
                                  <p:childTnLst>
                                    <p:set>
                                      <p:cBhvr>
                                        <p:cTn id="34" dur="1" fill="hold">
                                          <p:stCondLst>
                                            <p:cond delay="0"/>
                                          </p:stCondLst>
                                        </p:cTn>
                                        <p:tgtEl>
                                          <p:spTgt spid="23">
                                            <p:txEl>
                                              <p:pRg st="9" end="9"/>
                                            </p:txEl>
                                          </p:spTgt>
                                        </p:tgtEl>
                                        <p:attrNameLst>
                                          <p:attrName>style.visibility</p:attrName>
                                        </p:attrNameLst>
                                      </p:cBhvr>
                                      <p:to>
                                        <p:strVal val="visible"/>
                                      </p:to>
                                    </p:set>
                                    <p:anim calcmode="lin" valueType="num">
                                      <p:cBhvr additive="base">
                                        <p:cTn id="35" dur="750" fill="hold"/>
                                        <p:tgtEl>
                                          <p:spTgt spid="23">
                                            <p:txEl>
                                              <p:pRg st="9" end="9"/>
                                            </p:txEl>
                                          </p:spTgt>
                                        </p:tgtEl>
                                        <p:attrNameLst>
                                          <p:attrName>ppt_x</p:attrName>
                                        </p:attrNameLst>
                                      </p:cBhvr>
                                      <p:tavLst>
                                        <p:tav tm="0">
                                          <p:val>
                                            <p:strVal val="#ppt_x"/>
                                          </p:val>
                                        </p:tav>
                                        <p:tav tm="100000">
                                          <p:val>
                                            <p:strVal val="#ppt_x"/>
                                          </p:val>
                                        </p:tav>
                                      </p:tavLst>
                                    </p:anim>
                                    <p:anim calcmode="lin" valueType="num">
                                      <p:cBhvr additive="base">
                                        <p:cTn id="36" dur="750" fill="hold"/>
                                        <p:tgtEl>
                                          <p:spTgt spid="23">
                                            <p:txEl>
                                              <p:pRg st="9" end="9"/>
                                            </p:txEl>
                                          </p:spTgt>
                                        </p:tgtEl>
                                        <p:attrNameLst>
                                          <p:attrName>ppt_y</p:attrName>
                                        </p:attrNameLst>
                                      </p:cBhvr>
                                      <p:tavLst>
                                        <p:tav tm="0">
                                          <p:val>
                                            <p:strVal val="1+#ppt_h/2"/>
                                          </p:val>
                                        </p:tav>
                                        <p:tav tm="100000">
                                          <p:val>
                                            <p:strVal val="#ppt_y"/>
                                          </p:val>
                                        </p:tav>
                                      </p:tavLst>
                                    </p:anim>
                                  </p:childTnLst>
                                </p:cTn>
                              </p:par>
                            </p:childTnLst>
                          </p:cTn>
                        </p:par>
                        <p:par>
                          <p:cTn id="37" fill="hold">
                            <p:stCondLst>
                              <p:cond delay="5250"/>
                            </p:stCondLst>
                            <p:childTnLst>
                              <p:par>
                                <p:cTn id="38" presetID="10" presetClass="entr" presetSubtype="0" fill="hold" nodeType="after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1000"/>
                                        <p:tgtEl>
                                          <p:spTgt spid="24"/>
                                        </p:tgtEl>
                                      </p:cBhvr>
                                    </p:animEffect>
                                  </p:childTnLst>
                                </p:cTn>
                              </p:par>
                            </p:childTnLst>
                          </p:cTn>
                        </p:par>
                        <p:par>
                          <p:cTn id="41" fill="hold">
                            <p:stCondLst>
                              <p:cond delay="6250"/>
                            </p:stCondLst>
                            <p:childTnLst>
                              <p:par>
                                <p:cTn id="42" presetID="2" presetClass="entr" presetSubtype="4" fill="hold" nodeType="afterEffect">
                                  <p:stCondLst>
                                    <p:cond delay="0"/>
                                  </p:stCondLst>
                                  <p:childTnLst>
                                    <p:set>
                                      <p:cBhvr>
                                        <p:cTn id="43" dur="1" fill="hold">
                                          <p:stCondLst>
                                            <p:cond delay="0"/>
                                          </p:stCondLst>
                                        </p:cTn>
                                        <p:tgtEl>
                                          <p:spTgt spid="27"/>
                                        </p:tgtEl>
                                        <p:attrNameLst>
                                          <p:attrName>style.visibility</p:attrName>
                                        </p:attrNameLst>
                                      </p:cBhvr>
                                      <p:to>
                                        <p:strVal val="visible"/>
                                      </p:to>
                                    </p:set>
                                    <p:anim calcmode="lin" valueType="num">
                                      <p:cBhvr additive="base">
                                        <p:cTn id="44" dur="1000" fill="hold"/>
                                        <p:tgtEl>
                                          <p:spTgt spid="27"/>
                                        </p:tgtEl>
                                        <p:attrNameLst>
                                          <p:attrName>ppt_x</p:attrName>
                                        </p:attrNameLst>
                                      </p:cBhvr>
                                      <p:tavLst>
                                        <p:tav tm="0">
                                          <p:val>
                                            <p:strVal val="#ppt_x"/>
                                          </p:val>
                                        </p:tav>
                                        <p:tav tm="100000">
                                          <p:val>
                                            <p:strVal val="#ppt_x"/>
                                          </p:val>
                                        </p:tav>
                                      </p:tavLst>
                                    </p:anim>
                                    <p:anim calcmode="lin" valueType="num">
                                      <p:cBhvr additive="base">
                                        <p:cTn id="45" dur="10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268</TotalTime>
  <Words>1460</Words>
  <Application>Microsoft Office PowerPoint</Application>
  <PresentationFormat>Custom</PresentationFormat>
  <Paragraphs>115</Paragraphs>
  <Slides>14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Roboto</vt:lpstr>
      <vt:lpstr>Calibri</vt:lpstr>
      <vt:lpstr>Poppins Ultra-Bold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Non Text Magic Studio Magic Design for Presentations L&amp;P</dc:title>
  <dc:creator>mahan</dc:creator>
  <cp:lastModifiedBy>mahan</cp:lastModifiedBy>
  <cp:revision>2</cp:revision>
  <dcterms:created xsi:type="dcterms:W3CDTF">2006-08-16T00:00:00Z</dcterms:created>
  <dcterms:modified xsi:type="dcterms:W3CDTF">2024-03-14T21:54:52Z</dcterms:modified>
  <dc:identifier>DAF_dWYNjk0</dc:identifier>
</cp:coreProperties>
</file>