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0-1.png"/><Relationship Id="rId2" Type="http://schemas.openxmlformats.org/officeDocument/2006/relationships/image" Target="../media/image-10-2.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9-1.png"/><Relationship Id="rId2" Type="http://schemas.openxmlformats.org/officeDocument/2006/relationships/image" Target="../media/image-9-2.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3080147"/>
            <a:ext cx="5554980" cy="694373"/>
          </a:xfrm>
          <a:prstGeom prst="rect">
            <a:avLst/>
          </a:prstGeom>
          <a:noFill/>
          <a:ln/>
        </p:spPr>
        <p:txBody>
          <a:bodyPr wrap="none" rtlCol="0" anchor="t"/>
          <a:lstStyle/>
          <a:p>
            <a:pPr indent="0" marL="0">
              <a:lnSpc>
                <a:spcPts val="5468"/>
              </a:lnSpc>
              <a:buNone/>
            </a:pPr>
            <a:r>
              <a:rPr lang="en-US" sz="4374" b="1" spc="-44" kern="0" dirty="0">
                <a:solidFill>
                  <a:srgbClr val="FFFFFF"/>
                </a:solidFill>
                <a:latin typeface="Montserrat" pitchFamily="34" charset="0"/>
                <a:ea typeface="Montserrat" pitchFamily="34" charset="-122"/>
                <a:cs typeface="Montserrat" pitchFamily="34" charset="-120"/>
              </a:rPr>
              <a:t>AGGREGATE</a:t>
            </a:r>
            <a:endParaRPr lang="en-US" sz="4374" dirty="0"/>
          </a:p>
        </p:txBody>
      </p:sp>
      <p:sp>
        <p:nvSpPr>
          <p:cNvPr id="6" name="Text 3"/>
          <p:cNvSpPr/>
          <p:nvPr/>
        </p:nvSpPr>
        <p:spPr>
          <a:xfrm>
            <a:off x="833199" y="4107775"/>
            <a:ext cx="7477601" cy="1041559"/>
          </a:xfrm>
          <a:prstGeom prst="rect">
            <a:avLst/>
          </a:prstGeom>
          <a:noFill/>
          <a:ln/>
        </p:spPr>
        <p:txBody>
          <a:bodyPr wrap="square" rtlCol="0" anchor="t"/>
          <a:lstStyle/>
          <a:p>
            <a:pPr indent="0" marL="0">
              <a:lnSpc>
                <a:spcPts val="2734"/>
              </a:lnSpc>
              <a:buNone/>
            </a:pPr>
            <a:r>
              <a:rPr lang="en-US" sz="2187" b="1" spc="-22" kern="0" dirty="0">
                <a:solidFill>
                  <a:srgbClr val="FFFFFF"/>
                </a:solidFill>
                <a:latin typeface="Montserrat" pitchFamily="34" charset="0"/>
                <a:ea typeface="Montserrat" pitchFamily="34" charset="-122"/>
                <a:cs typeface="Montserrat" pitchFamily="34" charset="-120"/>
              </a:rPr>
              <a:t>جمع یا ادغام چند عنصر یا قطعه در یک سیستم یا ساختار اشاره دارد. به عبارت دیگر، ممکن است به ترکیب و یا ادغام اجزاء مختلف برای ایجاد یک واحد بزرگتر یا سیستم  بیان کند</a:t>
            </a:r>
            <a:endParaRPr lang="en-US" sz="2187"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1865233"/>
            <a:ext cx="6665952" cy="833199"/>
          </a:xfrm>
          <a:prstGeom prst="rect">
            <a:avLst/>
          </a:prstGeom>
          <a:noFill/>
          <a:ln/>
        </p:spPr>
        <p:txBody>
          <a:bodyPr wrap="none" rtlCol="0" anchor="t"/>
          <a:lstStyle/>
          <a:p>
            <a:pPr indent="0" marL="0">
              <a:lnSpc>
                <a:spcPts val="6561"/>
              </a:lnSpc>
              <a:buNone/>
            </a:pPr>
            <a:r>
              <a:rPr lang="en-US" sz="5249" b="1" spc="-52" kern="0" dirty="0">
                <a:solidFill>
                  <a:srgbClr val="FFFFFF"/>
                </a:solidFill>
                <a:latin typeface="Montserrat" pitchFamily="34" charset="0"/>
                <a:ea typeface="Montserrat" pitchFamily="34" charset="-122"/>
                <a:cs typeface="Montserrat" pitchFamily="34" charset="-120"/>
              </a:rPr>
              <a:t>slurry</a:t>
            </a:r>
            <a:endParaRPr lang="en-US" sz="5249" dirty="0"/>
          </a:p>
        </p:txBody>
      </p:sp>
      <p:sp>
        <p:nvSpPr>
          <p:cNvPr id="6" name="Text 3"/>
          <p:cNvSpPr/>
          <p:nvPr/>
        </p:nvSpPr>
        <p:spPr>
          <a:xfrm>
            <a:off x="833199" y="3031688"/>
            <a:ext cx="7477601" cy="3332559"/>
          </a:xfrm>
          <a:prstGeom prst="rect">
            <a:avLst/>
          </a:prstGeom>
          <a:noFill/>
          <a:ln/>
        </p:spPr>
        <p:txBody>
          <a:bodyPr wrap="square" rtlCol="0" anchor="t"/>
          <a:lstStyle/>
          <a:p>
            <a:pPr indent="0" marL="0">
              <a:lnSpc>
                <a:spcPts val="4374"/>
              </a:lnSpc>
              <a:buNone/>
            </a:pPr>
            <a:r>
              <a:rPr lang="en-US" sz="3499" b="1" spc="-35" kern="0" dirty="0">
                <a:solidFill>
                  <a:srgbClr val="FFFFFF"/>
                </a:solidFill>
                <a:latin typeface="Montserrat" pitchFamily="34" charset="0"/>
                <a:ea typeface="Montserrat" pitchFamily="34" charset="-122"/>
                <a:cs typeface="Montserrat" pitchFamily="34" charset="-120"/>
              </a:rPr>
              <a:t>دوغاب به‌طور عمومی به سوسپانسیون‌های با ویسکوزیته نسبتاً بالا گفته می‌شود. دوغاب مخلوطی از جامدات چگال تر از آب در مایع که معمولاً آب است، می‌باشد. اندازه ذرات جامد ممکن است از ۱ میکرون تا صدها میلی‌متر باشد</a:t>
            </a:r>
            <a:endParaRPr lang="en-US" sz="3499"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000000"/>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2857976"/>
            <a:ext cx="4443889" cy="555427"/>
          </a:xfrm>
          <a:prstGeom prst="rect">
            <a:avLst/>
          </a:prstGeom>
          <a:noFill/>
          <a:ln/>
        </p:spPr>
        <p:txBody>
          <a:bodyPr wrap="none" rtlCol="0" anchor="t"/>
          <a:lstStyle/>
          <a:p>
            <a:pPr indent="0" marL="0">
              <a:lnSpc>
                <a:spcPts val="4374"/>
              </a:lnSpc>
              <a:buNone/>
            </a:pPr>
            <a:r>
              <a:rPr lang="en-US" sz="3499" b="1" spc="-35" kern="0" dirty="0">
                <a:solidFill>
                  <a:srgbClr val="FFFFFF"/>
                </a:solidFill>
                <a:latin typeface="Montserrat" pitchFamily="34" charset="0"/>
                <a:ea typeface="Montserrat" pitchFamily="34" charset="-122"/>
                <a:cs typeface="Montserrat" pitchFamily="34" charset="-120"/>
              </a:rPr>
              <a:t>ALLOY  </a:t>
            </a:r>
            <a:endParaRPr lang="en-US" sz="3499" dirty="0"/>
          </a:p>
        </p:txBody>
      </p:sp>
      <p:sp>
        <p:nvSpPr>
          <p:cNvPr id="6" name="Text 3"/>
          <p:cNvSpPr/>
          <p:nvPr/>
        </p:nvSpPr>
        <p:spPr>
          <a:xfrm>
            <a:off x="833199" y="3635573"/>
            <a:ext cx="7477601" cy="1735931"/>
          </a:xfrm>
          <a:prstGeom prst="rect">
            <a:avLst/>
          </a:prstGeom>
          <a:noFill/>
          <a:ln/>
        </p:spPr>
        <p:txBody>
          <a:bodyPr wrap="square" rtlCol="0" anchor="t"/>
          <a:lstStyle/>
          <a:p>
            <a:pPr indent="0" marL="0">
              <a:lnSpc>
                <a:spcPts val="2734"/>
              </a:lnSpc>
              <a:buNone/>
            </a:pPr>
            <a:r>
              <a:rPr lang="en-US" sz="2187" b="1" spc="-22" kern="0" dirty="0">
                <a:solidFill>
                  <a:srgbClr val="FFFFFF"/>
                </a:solidFill>
                <a:latin typeface="Montserrat" pitchFamily="34" charset="0"/>
                <a:ea typeface="Montserrat" pitchFamily="34" charset="-122"/>
                <a:cs typeface="Montserrat" pitchFamily="34" charset="-120"/>
              </a:rPr>
              <a:t>آلیاژ یا هم‌جوشه، مخلوط یا محلول جامد فلزی متشکل از یک فلز اصلی که آن را فلز پایه می‌گویند با یک یا چند عنصر فلزی یا غیرفلزی است. به زبان ساده، آلیاژ، مخلوطی از یک فلز با یک یا چند عنصر دیگر است. برای مثال فولاد، آلیاژ آهن با کربن است. آلیاژ معمولاً خواصی متفاوت از عناصر تشکیل دهنده خود دارد.</a:t>
            </a:r>
            <a:endParaRPr lang="en-US" sz="2187"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2399705"/>
            <a:ext cx="5554980" cy="694373"/>
          </a:xfrm>
          <a:prstGeom prst="rect">
            <a:avLst/>
          </a:prstGeom>
          <a:noFill/>
          <a:ln/>
        </p:spPr>
        <p:txBody>
          <a:bodyPr wrap="none" rtlCol="0" anchor="t"/>
          <a:lstStyle/>
          <a:p>
            <a:pPr indent="0" marL="0">
              <a:lnSpc>
                <a:spcPts val="5468"/>
              </a:lnSpc>
              <a:buNone/>
            </a:pPr>
            <a:r>
              <a:rPr lang="en-US" sz="4374" b="1" spc="-44" kern="0" dirty="0">
                <a:solidFill>
                  <a:srgbClr val="FFFFFF"/>
                </a:solidFill>
                <a:latin typeface="Montserrat" pitchFamily="34" charset="0"/>
                <a:ea typeface="Montserrat" pitchFamily="34" charset="-122"/>
                <a:cs typeface="Montserrat" pitchFamily="34" charset="-120"/>
              </a:rPr>
              <a:t>CUNIFE</a:t>
            </a:r>
            <a:endParaRPr lang="en-US" sz="4374" dirty="0"/>
          </a:p>
        </p:txBody>
      </p:sp>
      <p:pic>
        <p:nvPicPr>
          <p:cNvPr id="6" name="Image 1" descr="preencoded.png">    </p:cNvPr>
          <p:cNvPicPr>
            <a:picLocks noChangeAspect="1"/>
          </p:cNvPicPr>
          <p:nvPr/>
        </p:nvPicPr>
        <p:blipFill>
          <a:blip r:embed="rId2"/>
          <a:stretch>
            <a:fillRect/>
          </a:stretch>
        </p:blipFill>
        <p:spPr>
          <a:xfrm>
            <a:off x="833199" y="3427333"/>
            <a:ext cx="444341" cy="444341"/>
          </a:xfrm>
          <a:prstGeom prst="rect">
            <a:avLst/>
          </a:prstGeom>
        </p:spPr>
      </p:pic>
      <p:sp>
        <p:nvSpPr>
          <p:cNvPr id="7" name="Text 3"/>
          <p:cNvSpPr/>
          <p:nvPr/>
        </p:nvSpPr>
        <p:spPr>
          <a:xfrm>
            <a:off x="833199" y="4093845"/>
            <a:ext cx="7477601" cy="1735931"/>
          </a:xfrm>
          <a:prstGeom prst="rect">
            <a:avLst/>
          </a:prstGeom>
          <a:noFill/>
          <a:ln/>
        </p:spPr>
        <p:txBody>
          <a:bodyPr wrap="square" rtlCol="0" anchor="t"/>
          <a:lstStyle/>
          <a:p>
            <a:pPr algn="l" indent="0" marL="0">
              <a:lnSpc>
                <a:spcPts val="2734"/>
              </a:lnSpc>
              <a:buNone/>
            </a:pPr>
            <a:r>
              <a:rPr lang="en-US" sz="2187" b="1" spc="-22" kern="0" dirty="0">
                <a:solidFill>
                  <a:srgbClr val="FFFFFF"/>
                </a:solidFill>
                <a:latin typeface="Montserrat" pitchFamily="34" charset="0"/>
                <a:ea typeface="Montserrat" pitchFamily="34" charset="-122"/>
                <a:cs typeface="Montserrat" pitchFamily="34" charset="-120"/>
              </a:rPr>
              <a:t>کونیفه آلیاژی از مس، نیکل، آهن و در برخی موارد کبالت است. این آلیاژ دارای ضریب انبساط خطی مشابه با انواع خاصی از شیشه است و بنابراین ماده ایده‌آلی برای سیم‌های خروجی در لامپ‌ها و شیرهای ترمیونیک می‌باشد. فرنیکو دارای ویژگی مشابهی است. این یک آلیاژ مغناطیسی است و می‌توان از آن برای ساخت آهنربا استفاده کرد.</a:t>
            </a:r>
            <a:endParaRPr lang="en-US" sz="2187" dirty="0"/>
          </a:p>
        </p:txBody>
      </p:sp>
      <p:pic>
        <p:nvPicPr>
          <p:cNvPr id="8"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2906554"/>
            <a:ext cx="5554980" cy="694373"/>
          </a:xfrm>
          <a:prstGeom prst="rect">
            <a:avLst/>
          </a:prstGeom>
          <a:noFill/>
          <a:ln/>
        </p:spPr>
        <p:txBody>
          <a:bodyPr wrap="none" rtlCol="0" anchor="t"/>
          <a:lstStyle/>
          <a:p>
            <a:pPr indent="0" marL="0">
              <a:lnSpc>
                <a:spcPts val="5468"/>
              </a:lnSpc>
              <a:buNone/>
            </a:pPr>
            <a:r>
              <a:rPr lang="en-US" sz="4374" b="1" spc="-44" kern="0" dirty="0">
                <a:solidFill>
                  <a:srgbClr val="FFFFFF"/>
                </a:solidFill>
                <a:latin typeface="Montserrat" pitchFamily="34" charset="0"/>
                <a:ea typeface="Montserrat" pitchFamily="34" charset="-122"/>
                <a:cs typeface="Montserrat" pitchFamily="34" charset="-120"/>
              </a:rPr>
              <a:t>DROSS</a:t>
            </a:r>
            <a:endParaRPr lang="en-US" sz="4374" dirty="0"/>
          </a:p>
        </p:txBody>
      </p:sp>
      <p:sp>
        <p:nvSpPr>
          <p:cNvPr id="6" name="Text 3"/>
          <p:cNvSpPr/>
          <p:nvPr/>
        </p:nvSpPr>
        <p:spPr>
          <a:xfrm>
            <a:off x="833199" y="3934182"/>
            <a:ext cx="7477601" cy="1388745"/>
          </a:xfrm>
          <a:prstGeom prst="rect">
            <a:avLst/>
          </a:prstGeom>
          <a:noFill/>
          <a:ln/>
        </p:spPr>
        <p:txBody>
          <a:bodyPr wrap="square" rtlCol="0" anchor="t"/>
          <a:lstStyle/>
          <a:p>
            <a:pPr indent="0" marL="0">
              <a:lnSpc>
                <a:spcPts val="5468"/>
              </a:lnSpc>
              <a:buNone/>
            </a:pPr>
            <a:r>
              <a:rPr lang="en-US" sz="4374" b="1" spc="-44" kern="0" dirty="0">
                <a:solidFill>
                  <a:srgbClr val="FFFFFF"/>
                </a:solidFill>
                <a:latin typeface="Montserrat" pitchFamily="34" charset="0"/>
                <a:ea typeface="Montserrat" pitchFamily="34" charset="-122"/>
                <a:cs typeface="Montserrat" pitchFamily="34" charset="-120"/>
              </a:rPr>
              <a:t>تفاله، مواد خارجی، کف روی سطح فلزات مذاب</a:t>
            </a:r>
            <a:endParaRPr lang="en-US" sz="4374"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2698671"/>
            <a:ext cx="7477601" cy="666512"/>
          </a:xfrm>
          <a:prstGeom prst="rect">
            <a:avLst/>
          </a:prstGeom>
          <a:noFill/>
          <a:ln/>
        </p:spPr>
        <p:txBody>
          <a:bodyPr wrap="none" rtlCol="0" anchor="t"/>
          <a:lstStyle/>
          <a:p>
            <a:pPr algn="ctr" indent="0" marL="0">
              <a:lnSpc>
                <a:spcPts val="5249"/>
              </a:lnSpc>
              <a:buNone/>
            </a:pPr>
            <a:r>
              <a:rPr lang="en-US" sz="5249" b="1" dirty="0">
                <a:solidFill>
                  <a:srgbClr val="FFFFFF"/>
                </a:solidFill>
                <a:latin typeface="Montserrat" pitchFamily="34" charset="0"/>
                <a:ea typeface="Montserrat" pitchFamily="34" charset="-122"/>
                <a:cs typeface="Montserrat" pitchFamily="34" charset="-120"/>
              </a:rPr>
              <a:t>Flux</a:t>
            </a:r>
            <a:endParaRPr lang="en-US" sz="5249" dirty="0"/>
          </a:p>
        </p:txBody>
      </p:sp>
      <p:sp>
        <p:nvSpPr>
          <p:cNvPr id="6" name="Text 3"/>
          <p:cNvSpPr/>
          <p:nvPr/>
        </p:nvSpPr>
        <p:spPr>
          <a:xfrm>
            <a:off x="833199" y="3642836"/>
            <a:ext cx="7477601" cy="333256"/>
          </a:xfrm>
          <a:prstGeom prst="rect">
            <a:avLst/>
          </a:prstGeom>
          <a:noFill/>
          <a:ln/>
        </p:spPr>
        <p:txBody>
          <a:bodyPr wrap="none" rtlCol="0" anchor="t"/>
          <a:lstStyle/>
          <a:p>
            <a:pPr algn="ctr" indent="0" marL="0">
              <a:lnSpc>
                <a:spcPts val="2624"/>
              </a:lnSpc>
              <a:buNone/>
            </a:pPr>
            <a:endParaRPr lang="en-US" sz="1750" dirty="0"/>
          </a:p>
        </p:txBody>
      </p:sp>
      <p:sp>
        <p:nvSpPr>
          <p:cNvPr id="7" name="Text 4"/>
          <p:cNvSpPr/>
          <p:nvPr/>
        </p:nvSpPr>
        <p:spPr>
          <a:xfrm>
            <a:off x="833199" y="3976092"/>
            <a:ext cx="7477601" cy="1665923"/>
          </a:xfrm>
          <a:prstGeom prst="rect">
            <a:avLst/>
          </a:prstGeom>
          <a:noFill/>
          <a:ln/>
        </p:spPr>
        <p:txBody>
          <a:bodyPr wrap="square" rtlCol="0" anchor="t"/>
          <a:lstStyle/>
          <a:p>
            <a:pPr indent="0" marL="0">
              <a:lnSpc>
                <a:spcPts val="3281"/>
              </a:lnSpc>
              <a:buNone/>
            </a:pPr>
            <a:r>
              <a:rPr lang="en-US" sz="2624" b="1" spc="-26" kern="0" dirty="0">
                <a:solidFill>
                  <a:srgbClr val="FFFFFF"/>
                </a:solidFill>
                <a:latin typeface="Montserrat" pitchFamily="34" charset="0"/>
                <a:ea typeface="Montserrat" pitchFamily="34" charset="-122"/>
                <a:cs typeface="Montserrat" pitchFamily="34" charset="-120"/>
              </a:rPr>
              <a:t>روغن لحیم، تَنکار یا فلاکس  ماده‌ای است که برای تمیزکاری شیمیایی سطوح و جلوگیری و پاک‌کردن اکسایش در منطقۀ جوش به کار می‌رود. این نوع مواد در جوشکاری، لحیم‌کاری و برنجوش کاربرد دارند.</a:t>
            </a:r>
            <a:endParaRPr lang="en-US" sz="2624" dirty="0"/>
          </a:p>
        </p:txBody>
      </p:sp>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0" y="0"/>
            <a:ext cx="14630400" cy="2777490"/>
          </a:xfrm>
          <a:prstGeom prst="rect">
            <a:avLst/>
          </a:prstGeom>
        </p:spPr>
      </p:pic>
      <p:sp>
        <p:nvSpPr>
          <p:cNvPr id="5" name="Text 2"/>
          <p:cNvSpPr/>
          <p:nvPr/>
        </p:nvSpPr>
        <p:spPr>
          <a:xfrm>
            <a:off x="2517696" y="4225885"/>
            <a:ext cx="6665952" cy="833199"/>
          </a:xfrm>
          <a:prstGeom prst="rect">
            <a:avLst/>
          </a:prstGeom>
          <a:noFill/>
          <a:ln/>
        </p:spPr>
        <p:txBody>
          <a:bodyPr wrap="none" rtlCol="0" anchor="t"/>
          <a:lstStyle/>
          <a:p>
            <a:pPr indent="0" marL="0">
              <a:lnSpc>
                <a:spcPts val="6561"/>
              </a:lnSpc>
              <a:buNone/>
            </a:pPr>
            <a:r>
              <a:rPr lang="en-US" sz="5249" b="1" spc="-52" kern="0" dirty="0">
                <a:solidFill>
                  <a:srgbClr val="FFFFFF"/>
                </a:solidFill>
                <a:latin typeface="Montserrat" pitchFamily="34" charset="0"/>
                <a:ea typeface="Montserrat" pitchFamily="34" charset="-122"/>
                <a:cs typeface="Montserrat" pitchFamily="34" charset="-120"/>
              </a:rPr>
              <a:t>Laser</a:t>
            </a:r>
            <a:endParaRPr lang="en-US" sz="5249" dirty="0"/>
          </a:p>
        </p:txBody>
      </p:sp>
      <p:sp>
        <p:nvSpPr>
          <p:cNvPr id="6" name="Text 3"/>
          <p:cNvSpPr/>
          <p:nvPr/>
        </p:nvSpPr>
        <p:spPr>
          <a:xfrm>
            <a:off x="2517696" y="5392341"/>
            <a:ext cx="9594890" cy="1388745"/>
          </a:xfrm>
          <a:prstGeom prst="rect">
            <a:avLst/>
          </a:prstGeom>
          <a:noFill/>
          <a:ln/>
        </p:spPr>
        <p:txBody>
          <a:bodyPr wrap="square" rtlCol="0" anchor="t"/>
          <a:lstStyle/>
          <a:p>
            <a:pPr indent="0" marL="0">
              <a:lnSpc>
                <a:spcPts val="2734"/>
              </a:lnSpc>
              <a:buNone/>
            </a:pPr>
            <a:r>
              <a:rPr lang="en-US" sz="2187" b="1" spc="-22" kern="0" dirty="0">
                <a:solidFill>
                  <a:srgbClr val="FFFFFF"/>
                </a:solidFill>
                <a:latin typeface="Montserrat" pitchFamily="34" charset="0"/>
                <a:ea typeface="Montserrat" pitchFamily="34" charset="-122"/>
                <a:cs typeface="Montserrat" pitchFamily="34" charset="-120"/>
              </a:rPr>
              <a:t>لیزر دستگاهی است که با تقویت نوری، نور ساطع می‌کند و این کار از طریق فرایند گسیل القایی تشعشعات الکترومغناطیسی انجام می‌شود. لیزر، نور را به صورت پرتوهای موازی بسیار باریکی که طول موج مشخصی دارند ساطع می‌کند. این دستگاه از ماده‌ای جمع‌کننده یا فعال‌کنندهٔ نور تشکیل شده که درون محفظهٔ تشدید نور قرار دارد.</a:t>
            </a:r>
            <a:endParaRPr lang="en-US" sz="2187"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793552" y="914638"/>
            <a:ext cx="6348532" cy="793552"/>
          </a:xfrm>
          <a:prstGeom prst="rect">
            <a:avLst/>
          </a:prstGeom>
          <a:noFill/>
          <a:ln/>
        </p:spPr>
        <p:txBody>
          <a:bodyPr wrap="none" rtlCol="0" anchor="t"/>
          <a:lstStyle/>
          <a:p>
            <a:pPr indent="0" marL="0">
              <a:lnSpc>
                <a:spcPts val="6249"/>
              </a:lnSpc>
              <a:buNone/>
            </a:pPr>
            <a:r>
              <a:rPr lang="en-US" sz="4999" b="1" spc="-50" kern="0" dirty="0">
                <a:solidFill>
                  <a:srgbClr val="FFFFFF"/>
                </a:solidFill>
                <a:latin typeface="Montserrat" pitchFamily="34" charset="0"/>
                <a:ea typeface="Montserrat" pitchFamily="34" charset="-122"/>
                <a:cs typeface="Montserrat" pitchFamily="34" charset="-120"/>
              </a:rPr>
              <a:t>perlite</a:t>
            </a:r>
            <a:endParaRPr lang="en-US" sz="4999" dirty="0"/>
          </a:p>
        </p:txBody>
      </p:sp>
      <p:sp>
        <p:nvSpPr>
          <p:cNvPr id="6" name="Text 3"/>
          <p:cNvSpPr/>
          <p:nvPr/>
        </p:nvSpPr>
        <p:spPr>
          <a:xfrm>
            <a:off x="793552" y="2025610"/>
            <a:ext cx="7556897" cy="5289233"/>
          </a:xfrm>
          <a:prstGeom prst="rect">
            <a:avLst/>
          </a:prstGeom>
          <a:noFill/>
          <a:ln/>
        </p:spPr>
        <p:txBody>
          <a:bodyPr wrap="square" rtlCol="0" anchor="t"/>
          <a:lstStyle/>
          <a:p>
            <a:pPr indent="0" marL="0">
              <a:lnSpc>
                <a:spcPts val="5207"/>
              </a:lnSpc>
              <a:buNone/>
            </a:pPr>
            <a:r>
              <a:rPr lang="en-US" sz="4166" b="1" spc="-42" kern="0" dirty="0">
                <a:solidFill>
                  <a:srgbClr val="FFFFFF"/>
                </a:solidFill>
                <a:latin typeface="Montserrat" pitchFamily="34" charset="0"/>
                <a:ea typeface="Montserrat" pitchFamily="34" charset="-122"/>
                <a:cs typeface="Montserrat" pitchFamily="34" charset="-120"/>
              </a:rPr>
              <a:t>پرلیت به انگلیسی </a:t>
            </a:r>
            <a:pPr indent="0" marL="0">
              <a:lnSpc>
                <a:spcPts val="5207"/>
              </a:lnSpc>
              <a:buNone/>
            </a:pPr>
            <a:r>
              <a:rPr lang="en-US" sz="4166" b="1" spc="-42" kern="0" dirty="0">
                <a:solidFill>
                  <a:srgbClr val="FFFFFF"/>
                </a:solidFill>
                <a:latin typeface="Montserrat" pitchFamily="34" charset="0"/>
                <a:ea typeface="Montserrat" pitchFamily="34" charset="-122"/>
                <a:cs typeface="Montserrat" pitchFamily="34" charset="-120"/>
              </a:rPr>
              <a:t>perlite</a:t>
            </a:r>
            <a:pPr indent="0" marL="0">
              <a:lnSpc>
                <a:spcPts val="5207"/>
              </a:lnSpc>
              <a:buNone/>
            </a:pPr>
            <a:r>
              <a:rPr lang="en-US" sz="4166" b="1" spc="-42" kern="0" dirty="0">
                <a:solidFill>
                  <a:srgbClr val="FFFFFF"/>
                </a:solidFill>
                <a:latin typeface="Montserrat" pitchFamily="34" charset="0"/>
                <a:ea typeface="Montserrat" pitchFamily="34" charset="-122"/>
                <a:cs typeface="Montserrat" pitchFamily="34" charset="-120"/>
              </a:rPr>
              <a:t> به دانه های سفید رنگی میگویند که در گلدان ها استفاده میشود. این دانه ها در واقع از جنس سنگ های آتشفشانی هستند. بسیار سبک و پوک بوده و همچنین قدرت زهکشی و عبور آب بالایی دارند. همچنین کاربرد زیادی در صنعت کشاورزی و گلخانه ها دارند.</a:t>
            </a:r>
            <a:endParaRPr lang="en-US" sz="4166"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1448395"/>
            <a:ext cx="6665952" cy="833199"/>
          </a:xfrm>
          <a:prstGeom prst="rect">
            <a:avLst/>
          </a:prstGeom>
          <a:noFill/>
          <a:ln/>
        </p:spPr>
        <p:txBody>
          <a:bodyPr wrap="none" rtlCol="0" anchor="t"/>
          <a:lstStyle/>
          <a:p>
            <a:pPr indent="0" marL="0">
              <a:lnSpc>
                <a:spcPts val="6561"/>
              </a:lnSpc>
              <a:buNone/>
            </a:pPr>
            <a:r>
              <a:rPr lang="en-US" sz="5249" b="1" spc="-52" kern="0" dirty="0">
                <a:solidFill>
                  <a:srgbClr val="FFFFFF"/>
                </a:solidFill>
                <a:latin typeface="Montserrat" pitchFamily="34" charset="0"/>
                <a:ea typeface="Montserrat" pitchFamily="34" charset="-122"/>
                <a:cs typeface="Montserrat" pitchFamily="34" charset="-120"/>
              </a:rPr>
              <a:t>Thermite</a:t>
            </a:r>
            <a:endParaRPr lang="en-US" sz="5249" dirty="0"/>
          </a:p>
        </p:txBody>
      </p:sp>
      <p:sp>
        <p:nvSpPr>
          <p:cNvPr id="6" name="Text 3"/>
          <p:cNvSpPr/>
          <p:nvPr/>
        </p:nvSpPr>
        <p:spPr>
          <a:xfrm>
            <a:off x="833199" y="2614851"/>
            <a:ext cx="7477601" cy="4166235"/>
          </a:xfrm>
          <a:prstGeom prst="rect">
            <a:avLst/>
          </a:prstGeom>
          <a:noFill/>
          <a:ln/>
        </p:spPr>
        <p:txBody>
          <a:bodyPr wrap="square" rtlCol="0" anchor="t"/>
          <a:lstStyle/>
          <a:p>
            <a:pPr indent="0" marL="0">
              <a:lnSpc>
                <a:spcPts val="5468"/>
              </a:lnSpc>
              <a:buNone/>
            </a:pPr>
            <a:r>
              <a:rPr lang="en-US" sz="4374" b="1" spc="-44" kern="0" dirty="0">
                <a:solidFill>
                  <a:srgbClr val="FFFFFF"/>
                </a:solidFill>
                <a:latin typeface="Montserrat" pitchFamily="34" charset="0"/>
                <a:ea typeface="Montserrat" pitchFamily="34" charset="-122"/>
                <a:cs typeface="Montserrat" pitchFamily="34" charset="-120"/>
              </a:rPr>
              <a:t>ترمایت آتش‌زا از ترکیب یک فلز و یک اکسید فلز است. زمانی که ترمیت توسط حرارت یا واکنش شیمیایی مشتعل می‌شود، تحت یک واکنش اکسایش-کاهش گرمازا قرار می‌گیرد.</a:t>
            </a:r>
            <a:endParaRPr lang="en-US" sz="4374"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2282071"/>
            <a:ext cx="6665952" cy="833199"/>
          </a:xfrm>
          <a:prstGeom prst="rect">
            <a:avLst/>
          </a:prstGeom>
          <a:noFill/>
          <a:ln/>
        </p:spPr>
        <p:txBody>
          <a:bodyPr wrap="none" rtlCol="0" anchor="t"/>
          <a:lstStyle/>
          <a:p>
            <a:pPr indent="0" marL="0">
              <a:lnSpc>
                <a:spcPts val="6561"/>
              </a:lnSpc>
              <a:buNone/>
            </a:pPr>
            <a:r>
              <a:rPr lang="en-US" sz="5249" b="1" spc="-52" kern="0" dirty="0">
                <a:solidFill>
                  <a:srgbClr val="FFFFFF"/>
                </a:solidFill>
                <a:latin typeface="Montserrat" pitchFamily="34" charset="0"/>
                <a:ea typeface="Montserrat" pitchFamily="34" charset="-122"/>
                <a:cs typeface="Montserrat" pitchFamily="34" charset="-120"/>
              </a:rPr>
              <a:t>SMOG</a:t>
            </a:r>
            <a:endParaRPr lang="en-US" sz="5249" dirty="0"/>
          </a:p>
        </p:txBody>
      </p:sp>
      <p:sp>
        <p:nvSpPr>
          <p:cNvPr id="6" name="Text 3"/>
          <p:cNvSpPr/>
          <p:nvPr/>
        </p:nvSpPr>
        <p:spPr>
          <a:xfrm>
            <a:off x="833199" y="3448526"/>
            <a:ext cx="7477601" cy="2498884"/>
          </a:xfrm>
          <a:prstGeom prst="rect">
            <a:avLst/>
          </a:prstGeom>
          <a:noFill/>
          <a:ln/>
        </p:spPr>
        <p:txBody>
          <a:bodyPr wrap="square" rtlCol="0" anchor="t"/>
          <a:lstStyle/>
          <a:p>
            <a:pPr indent="0" marL="0">
              <a:lnSpc>
                <a:spcPts val="3281"/>
              </a:lnSpc>
              <a:buNone/>
            </a:pPr>
            <a:r>
              <a:rPr lang="en-US" sz="2624" b="1" spc="-26" kern="0" dirty="0">
                <a:solidFill>
                  <a:srgbClr val="FFFFFF"/>
                </a:solidFill>
                <a:latin typeface="Montserrat" pitchFamily="34" charset="0"/>
                <a:ea typeface="Montserrat" pitchFamily="34" charset="-122"/>
                <a:cs typeface="Montserrat" pitchFamily="34" charset="-120"/>
              </a:rPr>
              <a:t>دودمِه نوعی از آلودگی هوا است. دودمه زمانی ایجاد می‌شود که گازهای خروجی موتورهای درون‌سوز و دودهایی که از کارخانه‌های صنعتی تولید می‌کنند در هوا در اثر نور خورشید تبدیل به نوع دومی از آلودگی می‌شود که با آلودگی‌های اولیه نیز ترکیب شده و دودمه فتوشیمیایی را تولید می‌کند.</a:t>
            </a:r>
            <a:endParaRPr lang="en-US" sz="2624"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2024-03-11T07:15:56Z</dcterms:created>
  <dcterms:modified xsi:type="dcterms:W3CDTF">2024-03-11T07:15:56Z</dcterms:modified>
</cp:coreProperties>
</file>