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708" r:id="rId2"/>
  </p:sldMasterIdLst>
  <p:sldIdLst>
    <p:sldId id="256" r:id="rId3"/>
    <p:sldId id="262" r:id="rId4"/>
    <p:sldId id="263" r:id="rId5"/>
    <p:sldId id="264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7" autoAdjust="0"/>
    <p:restoredTop sz="95652" autoAdjust="0"/>
  </p:normalViewPr>
  <p:slideViewPr>
    <p:cSldViewPr snapToGrid="0">
      <p:cViewPr varScale="1">
        <p:scale>
          <a:sx n="45" d="100"/>
          <a:sy n="45" d="100"/>
        </p:scale>
        <p:origin x="62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62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97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6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6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7249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3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0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0978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617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0892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018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70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6405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452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4675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7365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485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7451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695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2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790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140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164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126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DC398A-5B38-472E-A82C-D82A0B4C838E}" type="datetimeFigureOut">
              <a:rPr lang="fa-IR" smtClean="0"/>
              <a:t>21/09/1445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AF6F795-20A5-46A0-9197-50DDF6DFE4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54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08883"/>
          </a:xfrm>
        </p:spPr>
        <p:txBody>
          <a:bodyPr/>
          <a:lstStyle/>
          <a:p>
            <a:r>
              <a:rPr lang="en-US" dirty="0" smtClean="0"/>
              <a:t>In The Name Of </a:t>
            </a:r>
            <a:r>
              <a:rPr lang="en-US" b="1" dirty="0" smtClean="0"/>
              <a:t>GOD</a:t>
            </a:r>
            <a:endParaRPr lang="fa-I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4102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Chapter 21: </a:t>
            </a:r>
            <a:r>
              <a:rPr lang="en-US" b="1" dirty="0"/>
              <a:t>SPARK IGNITION ENGINES</a:t>
            </a:r>
            <a:endParaRPr lang="en-US" dirty="0" smtClean="0"/>
          </a:p>
          <a:p>
            <a:pPr algn="l" rtl="0"/>
            <a:r>
              <a:rPr lang="en-US" dirty="0" smtClean="0"/>
              <a:t>Danial </a:t>
            </a:r>
            <a:r>
              <a:rPr lang="en-US" dirty="0" err="1" smtClean="0"/>
              <a:t>Shojaei</a:t>
            </a:r>
            <a:r>
              <a:rPr lang="en-US" dirty="0" smtClean="0"/>
              <a:t> </a:t>
            </a:r>
            <a:r>
              <a:rPr lang="en-US" dirty="0" err="1" smtClean="0"/>
              <a:t>Khah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24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358" y="0"/>
            <a:ext cx="3885641" cy="1266738"/>
          </a:xfrm>
        </p:spPr>
        <p:txBody>
          <a:bodyPr/>
          <a:lstStyle/>
          <a:p>
            <a:r>
              <a:rPr lang="en-US" dirty="0"/>
              <a:t>BERNOULLI'S PRINCIPLE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5494" y="1627464"/>
            <a:ext cx="3238150" cy="2955023"/>
          </a:xfrm>
        </p:spPr>
        <p:txBody>
          <a:bodyPr/>
          <a:lstStyle/>
          <a:p>
            <a:r>
              <a:rPr lang="fa-IR" sz="2400" b="1" dirty="0" smtClean="0">
                <a:cs typeface="B Badr" panose="00000400000000000000" pitchFamily="2" charset="-78"/>
              </a:rPr>
              <a:t>اصل برنولی</a:t>
            </a:r>
            <a:endParaRPr lang="fa-IR" sz="2400" b="1" dirty="0" smtClean="0">
              <a:cs typeface="B Badr" panose="00000400000000000000" pitchFamily="2" charset="-78"/>
            </a:endParaRPr>
          </a:p>
          <a:p>
            <a:endParaRPr lang="fa-IR" dirty="0"/>
          </a:p>
          <a:p>
            <a:pPr algn="just"/>
            <a:r>
              <a:rPr lang="fa-IR" dirty="0"/>
              <a:t>     </a:t>
            </a:r>
            <a:r>
              <a:rPr lang="fa-IR" sz="2000" dirty="0">
                <a:cs typeface="B Badr" panose="00000400000000000000" pitchFamily="2" charset="-78"/>
              </a:rPr>
              <a:t>با توجه به جریان سیالی از طریق لوله، هرگونه انقباض یا باریک شدن لوله باعث افزایش سرعت سیال و کاهش فشار می شود. این اصل در لوله ونتوری کاربراتور استفاده می شود.</a:t>
            </a:r>
            <a:endParaRPr lang="fa-IR" sz="2000" dirty="0">
              <a:cs typeface="B Bad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9086" y="6274965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" y="1858084"/>
            <a:ext cx="7598785" cy="27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9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358" y="0"/>
            <a:ext cx="3885641" cy="1266738"/>
          </a:xfrm>
        </p:spPr>
        <p:txBody>
          <a:bodyPr/>
          <a:lstStyle/>
          <a:p>
            <a:r>
              <a:rPr lang="en-US" dirty="0"/>
              <a:t>CARBURETTOR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8716" y="1627464"/>
            <a:ext cx="3254928" cy="4087536"/>
          </a:xfrm>
        </p:spPr>
        <p:txBody>
          <a:bodyPr/>
          <a:lstStyle/>
          <a:p>
            <a:r>
              <a:rPr lang="fa-IR" sz="2400" b="1" dirty="0" smtClean="0">
                <a:cs typeface="B Badr" panose="00000400000000000000" pitchFamily="2" charset="-78"/>
              </a:rPr>
              <a:t>کاربراتور</a:t>
            </a:r>
          </a:p>
          <a:p>
            <a:endParaRPr lang="fa-IR" dirty="0"/>
          </a:p>
          <a:p>
            <a:pPr algn="just"/>
            <a:r>
              <a:rPr lang="fa-IR" sz="2000" dirty="0">
                <a:cs typeface="B Badr" panose="00000400000000000000" pitchFamily="2" charset="-78"/>
              </a:rPr>
              <a:t>     </a:t>
            </a:r>
            <a:r>
              <a:rPr lang="fa-IR" sz="2000" dirty="0">
                <a:cs typeface="B Badr" panose="00000400000000000000" pitchFamily="2" charset="-78"/>
              </a:rPr>
              <a:t>دستگاه اختلاط در سیستم سوخت که اندازه گیری و مخلوط کردن بنزین در جریان هوا (تبخیر کردن بنزین در جریان هوا) در نسبت های مختلف برای مطابقت با شرایط کار موتور.</a:t>
            </a:r>
            <a:endParaRPr lang="fa-IR" sz="2000" dirty="0">
              <a:cs typeface="B Bad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2525" y="6274965"/>
            <a:ext cx="662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"/>
          <a:stretch/>
        </p:blipFill>
        <p:spPr>
          <a:xfrm>
            <a:off x="1314326" y="317429"/>
            <a:ext cx="6170208" cy="61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1243" y="1"/>
            <a:ext cx="3880757" cy="1258348"/>
          </a:xfrm>
        </p:spPr>
        <p:txBody>
          <a:bodyPr/>
          <a:lstStyle/>
          <a:p>
            <a:pPr rtl="0"/>
            <a:r>
              <a:rPr lang="en-US" dirty="0" smtClean="0"/>
              <a:t>Accelerator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7105" y="1627464"/>
            <a:ext cx="3254928" cy="4116074"/>
          </a:xfrm>
        </p:spPr>
        <p:txBody>
          <a:bodyPr>
            <a:normAutofit/>
          </a:bodyPr>
          <a:lstStyle/>
          <a:p>
            <a:pPr algn="just"/>
            <a:r>
              <a:rPr lang="fa-IR" sz="2400" b="1" dirty="0" smtClean="0">
                <a:latin typeface="Nazanin"/>
                <a:cs typeface="B Badr" panose="00000400000000000000" pitchFamily="2" charset="-78"/>
              </a:rPr>
              <a:t>شتاب دهنده</a:t>
            </a:r>
          </a:p>
          <a:p>
            <a:pPr algn="just"/>
            <a:r>
              <a:rPr lang="fa-IR" sz="1800" dirty="0" smtClean="0">
                <a:latin typeface="Nazanin"/>
                <a:cs typeface="B Badr" panose="00000400000000000000" pitchFamily="2" charset="-78"/>
              </a:rPr>
              <a:t>     </a:t>
            </a:r>
          </a:p>
          <a:p>
            <a:pPr algn="just"/>
            <a:r>
              <a:rPr lang="fa-IR" sz="1800" dirty="0">
                <a:latin typeface="Nazanin"/>
                <a:cs typeface="B Badr" panose="00000400000000000000" pitchFamily="2" charset="-78"/>
              </a:rPr>
              <a:t>     دستگاهی برای کنترل </a:t>
            </a:r>
            <a:r>
              <a:rPr lang="fa-IR" sz="1800" dirty="0" smtClean="0">
                <a:latin typeface="Nazanin"/>
                <a:cs typeface="B Badr" panose="00000400000000000000" pitchFamily="2" charset="-78"/>
              </a:rPr>
              <a:t>سرعت</a:t>
            </a:r>
            <a:r>
              <a:rPr lang="fa-IR" sz="1800" dirty="0">
                <a:latin typeface="Nazanin"/>
                <a:cs typeface="B Badr" panose="00000400000000000000" pitchFamily="2" charset="-78"/>
              </a:rPr>
              <a:t>، برای باز و بسته شدن سریع دریچه گاز.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40580" y="6272046"/>
            <a:ext cx="6459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" b="247"/>
          <a:stretch/>
        </p:blipFill>
        <p:spPr>
          <a:xfrm>
            <a:off x="677332" y="1600"/>
            <a:ext cx="6993467" cy="6858000"/>
          </a:xfrm>
        </p:spPr>
      </p:pic>
    </p:spTree>
    <p:extLst>
      <p:ext uri="{BB962C8B-B14F-4D97-AF65-F5344CB8AC3E}">
        <p14:creationId xmlns:p14="http://schemas.microsoft.com/office/powerpoint/2010/main" val="7417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1243" y="-1"/>
            <a:ext cx="3880757" cy="1266739"/>
          </a:xfrm>
        </p:spPr>
        <p:txBody>
          <a:bodyPr/>
          <a:lstStyle/>
          <a:p>
            <a:r>
              <a:rPr lang="en-US" dirty="0" smtClean="0"/>
              <a:t>Accelerator pump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7105" y="1627464"/>
            <a:ext cx="3254928" cy="4994720"/>
          </a:xfrm>
        </p:spPr>
        <p:txBody>
          <a:bodyPr>
            <a:normAutofit/>
          </a:bodyPr>
          <a:lstStyle/>
          <a:p>
            <a:pPr algn="just"/>
            <a:r>
              <a:rPr lang="fa-IR" sz="2400" b="1" dirty="0" smtClean="0">
                <a:cs typeface="B Badr" panose="00000400000000000000" pitchFamily="2" charset="-78"/>
              </a:rPr>
              <a:t>پمپ شتابدهنده</a:t>
            </a:r>
          </a:p>
          <a:p>
            <a:pPr algn="just"/>
            <a:endParaRPr lang="fa-IR" sz="2400" b="1" dirty="0" smtClean="0">
              <a:cs typeface="B Badr" panose="00000400000000000000" pitchFamily="2" charset="-78"/>
            </a:endParaRPr>
          </a:p>
          <a:p>
            <a:pPr algn="just"/>
            <a:r>
              <a:rPr lang="fa-IR" sz="1800" b="1" dirty="0">
                <a:cs typeface="B Badr" panose="00000400000000000000" pitchFamily="2" charset="-78"/>
              </a:rPr>
              <a:t>     در کاربراتور، یک پمپ کوچک متصل به پدال گاز است که به طور لحظه‌ای مقداری از سوخت را علاوه بر سوختی که توسط اجزای اندازه‌گیری معمولی تامین می‌شود، وارد مجرای ورودی می‌کند و بنابراین هنگامی که پدال گاز فشار داده می‌شود، مخلوط را غنی می‌کند.</a:t>
            </a:r>
            <a:endParaRPr lang="fa-IR" sz="1800" b="1" dirty="0" smtClean="0">
              <a:cs typeface="B Badr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2917" y="6261241"/>
            <a:ext cx="2936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026" name="Picture 2" descr="کاربراتور موتورسیکلت هوندا 200 شتاب دهنده مکسیم - کاربراتور | فروشگاه  اینترنتی دیجی تیزرو | خرید آنلاین موتور و دوچرخه و لوازم مربوط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6804458" cy="68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740" y="0"/>
            <a:ext cx="3888260" cy="1266738"/>
          </a:xfrm>
        </p:spPr>
        <p:txBody>
          <a:bodyPr/>
          <a:lstStyle/>
          <a:p>
            <a:r>
              <a:rPr lang="en-US" dirty="0"/>
              <a:t>AIR BLEED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7105" y="1635853"/>
            <a:ext cx="3254928" cy="4366258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cs typeface="B Badr" panose="00000400000000000000" pitchFamily="2" charset="-78"/>
              </a:rPr>
              <a:t>خون  ریزی هوایی</a:t>
            </a:r>
          </a:p>
          <a:p>
            <a:endParaRPr lang="fa-IR" sz="2400" b="1" dirty="0">
              <a:cs typeface="B Badr" panose="00000400000000000000" pitchFamily="2" charset="-78"/>
            </a:endParaRPr>
          </a:p>
          <a:p>
            <a:pPr algn="just"/>
            <a:r>
              <a:rPr lang="fa-IR" sz="2400" b="1" dirty="0">
                <a:cs typeface="B Badr" panose="00000400000000000000" pitchFamily="2" charset="-78"/>
              </a:rPr>
              <a:t>     </a:t>
            </a:r>
            <a:r>
              <a:rPr lang="fa-IR" sz="1800" b="1" dirty="0">
                <a:cs typeface="B Badr" panose="00000400000000000000" pitchFamily="2" charset="-78"/>
              </a:rPr>
              <a:t>منفذی به مجرای بنزین که هوا می تواند از طریق آن عبور کند یا در حین حرکت بنزین به داخل گذرگاه وارد شود تا مخلوط سوخت هوا ضعیف شود.</a:t>
            </a:r>
            <a:endParaRPr lang="fa-IR" sz="1800" b="1" dirty="0" smtClean="0">
              <a:cs typeface="B Bad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9086" y="6278560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050" name="Picture 2" descr="System synopsis: Bleed air malfunctions - A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0"/>
            <a:ext cx="7128933" cy="68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490" y="0"/>
            <a:ext cx="3878510" cy="1279538"/>
          </a:xfrm>
        </p:spPr>
        <p:txBody>
          <a:bodyPr/>
          <a:lstStyle/>
          <a:p>
            <a:r>
              <a:rPr lang="en-US" dirty="0"/>
              <a:t>AIR FUEL MIXTURE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7106" y="1635853"/>
            <a:ext cx="3254928" cy="4496500"/>
          </a:xfrm>
        </p:spPr>
        <p:txBody>
          <a:bodyPr/>
          <a:lstStyle/>
          <a:p>
            <a:r>
              <a:rPr lang="fa-IR" sz="2400" b="1" dirty="0">
                <a:cs typeface="B Badr" panose="00000400000000000000" pitchFamily="2" charset="-78"/>
              </a:rPr>
              <a:t>مخلوط سوخت هوا</a:t>
            </a:r>
          </a:p>
          <a:p>
            <a:endParaRPr lang="fa-IR" dirty="0" smtClean="0"/>
          </a:p>
          <a:p>
            <a:pPr algn="just"/>
            <a:r>
              <a:rPr lang="fa-IR" sz="2000">
                <a:cs typeface="B Badr" panose="00000400000000000000" pitchFamily="2" charset="-78"/>
              </a:rPr>
              <a:t>     غبار ریز اتمیزه شده از سوخت و هوای لازم برای احتراق</a:t>
            </a:r>
            <a:endParaRPr lang="fa-IR" sz="2000" dirty="0"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60697" y="6267098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3" y="6370"/>
            <a:ext cx="7315200" cy="67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0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879" y="0"/>
            <a:ext cx="3870121" cy="1266737"/>
          </a:xfrm>
        </p:spPr>
        <p:txBody>
          <a:bodyPr>
            <a:normAutofit/>
          </a:bodyPr>
          <a:lstStyle/>
          <a:p>
            <a:r>
              <a:rPr lang="en-US" dirty="0" smtClean="0"/>
              <a:t>Air jet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7104" y="1627464"/>
            <a:ext cx="3246539" cy="4087536"/>
          </a:xfrm>
        </p:spPr>
        <p:txBody>
          <a:bodyPr/>
          <a:lstStyle/>
          <a:p>
            <a:r>
              <a:rPr lang="fa-IR" sz="2400" b="1" dirty="0" smtClean="0">
                <a:cs typeface="B Badr" panose="00000400000000000000" pitchFamily="2" charset="-78"/>
              </a:rPr>
              <a:t>جت هوایی</a:t>
            </a:r>
            <a:endParaRPr lang="fa-IR" sz="2400" b="1" dirty="0" smtClean="0">
              <a:cs typeface="B Badr" panose="00000400000000000000" pitchFamily="2" charset="-78"/>
            </a:endParaRPr>
          </a:p>
          <a:p>
            <a:endParaRPr lang="fa-IR" dirty="0"/>
          </a:p>
          <a:p>
            <a:pPr algn="just"/>
            <a:r>
              <a:rPr lang="fa-IR" sz="2000" dirty="0">
                <a:cs typeface="B Badr" panose="00000400000000000000" pitchFamily="2" charset="-78"/>
              </a:rPr>
              <a:t>     </a:t>
            </a:r>
            <a:r>
              <a:rPr lang="fa-IR" sz="2000" dirty="0">
                <a:cs typeface="B Badr" panose="00000400000000000000" pitchFamily="2" charset="-78"/>
              </a:rPr>
              <a:t>یک جت کوچک در گذرگاه هوای کاربراتور. این جت مقدار هوای تغذیه شده به دیفیوزر را در کاربراتوری از </a:t>
            </a:r>
            <a:r>
              <a:rPr lang="fa-IR" sz="2000" dirty="0" smtClean="0">
                <a:cs typeface="B Badr" panose="00000400000000000000" pitchFamily="2" charset="-78"/>
              </a:rPr>
              <a:t>نوع خون ریزی هوایی</a:t>
            </a:r>
            <a:r>
              <a:rPr lang="en-US" sz="2000" dirty="0" smtClean="0">
                <a:cs typeface="B Badr" panose="00000400000000000000" pitchFamily="2" charset="-78"/>
              </a:rPr>
              <a:t> </a:t>
            </a:r>
            <a:r>
              <a:rPr lang="fa-IR" sz="2000" dirty="0">
                <a:cs typeface="B Badr" panose="00000400000000000000" pitchFamily="2" charset="-78"/>
              </a:rPr>
              <a:t>اندازه گیری می کند.</a:t>
            </a:r>
            <a:endParaRPr lang="fa-IR" sz="2000" dirty="0">
              <a:cs typeface="B Bad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9086" y="6283354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" name="AutoShape 2" descr="Air Jet for Weber 32/36 DGV Carburetor - Pegasus Auto Racing Supplies"/>
          <p:cNvSpPr>
            <a:spLocks noChangeAspect="1" noChangeArrowheads="1"/>
          </p:cNvSpPr>
          <p:nvPr/>
        </p:nvSpPr>
        <p:spPr bwMode="auto">
          <a:xfrm>
            <a:off x="155575" y="-838200"/>
            <a:ext cx="15335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8" name="Picture 4" descr="Dan's Motorcycle Carburator theory and T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3" y="1"/>
            <a:ext cx="7429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748" y="0"/>
            <a:ext cx="3877252" cy="1266738"/>
          </a:xfrm>
        </p:spPr>
        <p:txBody>
          <a:bodyPr>
            <a:noAutofit/>
          </a:bodyPr>
          <a:lstStyle/>
          <a:p>
            <a:r>
              <a:rPr lang="en-US" dirty="0"/>
              <a:t>ATOMIZED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7105" y="1627464"/>
            <a:ext cx="3254927" cy="4087536"/>
          </a:xfrm>
        </p:spPr>
        <p:txBody>
          <a:bodyPr/>
          <a:lstStyle/>
          <a:p>
            <a:r>
              <a:rPr lang="fa-IR" sz="2400" b="1" dirty="0">
                <a:cs typeface="B Badr" panose="00000400000000000000" pitchFamily="2" charset="-78"/>
              </a:rPr>
              <a:t>اتمیزه </a:t>
            </a:r>
            <a:r>
              <a:rPr lang="fa-IR" sz="2400" b="1" dirty="0" smtClean="0">
                <a:cs typeface="B Badr" panose="00000400000000000000" pitchFamily="2" charset="-78"/>
              </a:rPr>
              <a:t>شده</a:t>
            </a:r>
            <a:endParaRPr lang="en-US" sz="2400" b="1" dirty="0" smtClean="0">
              <a:cs typeface="B Badr" panose="00000400000000000000" pitchFamily="2" charset="-78"/>
            </a:endParaRPr>
          </a:p>
          <a:p>
            <a:endParaRPr lang="en-US" dirty="0" smtClean="0"/>
          </a:p>
          <a:p>
            <a:pPr algn="just"/>
            <a:r>
              <a:rPr lang="en-US" sz="2000" dirty="0" smtClean="0">
                <a:cs typeface="B Badr" panose="00000400000000000000" pitchFamily="2" charset="-78"/>
              </a:rPr>
              <a:t>     </a:t>
            </a:r>
            <a:r>
              <a:rPr lang="fa-IR" sz="2000" dirty="0">
                <a:cs typeface="B Badr" panose="00000400000000000000" pitchFamily="2" charset="-78"/>
              </a:rPr>
              <a:t>ذرات ریز سوخت با هوا مخلوط شده و مه ریز ایجاد می کند</a:t>
            </a:r>
            <a:endParaRPr lang="fa-IR" sz="2000" dirty="0">
              <a:cs typeface="B Bad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9086" y="6274749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050" name="Picture 2" descr="Influence Of Nozzle Outlet Diameter On The Atomization, 59%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490537"/>
            <a:ext cx="7440081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5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358" y="0"/>
            <a:ext cx="3885641" cy="1266738"/>
          </a:xfrm>
        </p:spPr>
        <p:txBody>
          <a:bodyPr>
            <a:normAutofit/>
          </a:bodyPr>
          <a:lstStyle/>
          <a:p>
            <a:r>
              <a:rPr lang="en-US" dirty="0"/>
              <a:t>BACKFIRE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5494" y="1627463"/>
            <a:ext cx="3238150" cy="3649212"/>
          </a:xfrm>
        </p:spPr>
        <p:txBody>
          <a:bodyPr/>
          <a:lstStyle/>
          <a:p>
            <a:r>
              <a:rPr lang="fa-IR" sz="2400" b="1" dirty="0" smtClean="0">
                <a:cs typeface="B Badr" panose="00000400000000000000" pitchFamily="2" charset="-78"/>
              </a:rPr>
              <a:t>آتش پشت</a:t>
            </a:r>
            <a:endParaRPr lang="en-US" sz="2400" b="1" dirty="0" smtClean="0">
              <a:cs typeface="B Badr" panose="00000400000000000000" pitchFamily="2" charset="-78"/>
            </a:endParaRPr>
          </a:p>
          <a:p>
            <a:endParaRPr lang="en-US" dirty="0"/>
          </a:p>
          <a:p>
            <a:pPr algn="just"/>
            <a:r>
              <a:rPr lang="en-US" sz="2000" dirty="0" smtClean="0">
                <a:cs typeface="B Badr" panose="00000400000000000000" pitchFamily="2" charset="-78"/>
              </a:rPr>
              <a:t>     </a:t>
            </a:r>
            <a:r>
              <a:rPr lang="fa-IR" sz="2000" dirty="0" smtClean="0">
                <a:cs typeface="B Badr" panose="00000400000000000000" pitchFamily="2" charset="-78"/>
              </a:rPr>
              <a:t>اصطلاح ماشین بازی، آتشی که از اگزوز خارج میشود</a:t>
            </a:r>
            <a:endParaRPr lang="fa-IR" sz="2000" dirty="0">
              <a:cs typeface="B Bad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9087" y="6278835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AutoShape 2" descr="Is Your Car Backfiring? | Parkside Motors"/>
          <p:cNvSpPr>
            <a:spLocks noChangeAspect="1" noChangeArrowheads="1"/>
          </p:cNvSpPr>
          <p:nvPr/>
        </p:nvSpPr>
        <p:spPr bwMode="auto">
          <a:xfrm>
            <a:off x="155575" y="-808038"/>
            <a:ext cx="27241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000125"/>
            <a:ext cx="7989358" cy="491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748" y="0"/>
            <a:ext cx="3877251" cy="1266738"/>
          </a:xfrm>
        </p:spPr>
        <p:txBody>
          <a:bodyPr>
            <a:normAutofit/>
          </a:bodyPr>
          <a:lstStyle/>
          <a:p>
            <a:r>
              <a:rPr lang="en-US" dirty="0"/>
              <a:t>BATTERY COIL IGNITION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5494" y="1619074"/>
            <a:ext cx="3238079" cy="4095925"/>
          </a:xfrm>
        </p:spPr>
        <p:txBody>
          <a:bodyPr>
            <a:normAutofit/>
          </a:bodyPr>
          <a:lstStyle/>
          <a:p>
            <a:r>
              <a:rPr lang="fa-IR" sz="2400" b="1" dirty="0">
                <a:cs typeface="B Badr" panose="00000400000000000000" pitchFamily="2" charset="-78"/>
              </a:rPr>
              <a:t>اشتعال کویل باتری</a:t>
            </a:r>
            <a:endParaRPr lang="fa-IR" sz="2400" b="1" dirty="0" smtClean="0">
              <a:cs typeface="B Badr" panose="00000400000000000000" pitchFamily="2" charset="-78"/>
            </a:endParaRPr>
          </a:p>
          <a:p>
            <a:endParaRPr lang="" sz="2400" b="1" dirty="0">
              <a:cs typeface="B Badr" panose="00000400000000000000" pitchFamily="2" charset="-78"/>
            </a:endParaRPr>
          </a:p>
          <a:p>
            <a:pPr algn="just"/>
            <a:r>
              <a:rPr lang="fa-IR" sz="2000" dirty="0" smtClean="0">
                <a:cs typeface="B Badr" panose="00000400000000000000" pitchFamily="2" charset="-78"/>
              </a:rPr>
              <a:t>     </a:t>
            </a:r>
            <a:r>
              <a:rPr lang="fa-IR" sz="2000" dirty="0">
                <a:cs typeface="B Badr" panose="00000400000000000000" pitchFamily="2" charset="-78"/>
              </a:rPr>
              <a:t>منبع کشش بالا برای شمع ها، در خودروها، که در آن قطع یک جریان اولیه از یک باتری باعث ایجاد یک </a:t>
            </a:r>
            <a:r>
              <a:rPr lang="en-US" sz="2000" dirty="0" err="1">
                <a:cs typeface="B Badr" panose="00000400000000000000" pitchFamily="2" charset="-78"/>
              </a:rPr>
              <a:t>emf</a:t>
            </a:r>
            <a:r>
              <a:rPr lang="en-US" sz="2000" dirty="0">
                <a:cs typeface="B Badr" panose="00000400000000000000" pitchFamily="2" charset="-78"/>
              </a:rPr>
              <a:t> </a:t>
            </a:r>
            <a:r>
              <a:rPr lang="fa-IR" sz="2000" dirty="0">
                <a:cs typeface="B Badr" panose="00000400000000000000" pitchFamily="2" charset="-78"/>
              </a:rPr>
              <a:t>ثانویه بالا در سیم پیچی دیگر در همان مدار مغناطیسی می شود، که پتانسیل بالا به طور همزمان با قطع کننده تماس در مدار اولیه توزیع می شود.</a:t>
            </a:r>
            <a:endParaRPr lang="fa-IR" sz="2400" b="1" dirty="0">
              <a:cs typeface="B Bad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9086" y="6283355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" name="AutoShape 2" descr="What is Battery Ignition System? - Complete Explanation - Mechanical Booster"/>
          <p:cNvSpPr>
            <a:spLocks noChangeAspect="1" noChangeArrowheads="1"/>
          </p:cNvSpPr>
          <p:nvPr/>
        </p:nvSpPr>
        <p:spPr bwMode="auto">
          <a:xfrm>
            <a:off x="155575" y="-846138"/>
            <a:ext cx="2533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25513"/>
            <a:ext cx="7987546" cy="48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3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11290</TotalTime>
  <Words>354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 Badr</vt:lpstr>
      <vt:lpstr>Garamond</vt:lpstr>
      <vt:lpstr>Nazanin</vt:lpstr>
      <vt:lpstr>Rockwell</vt:lpstr>
      <vt:lpstr>Rockwell Condensed</vt:lpstr>
      <vt:lpstr>Times New Roman</vt:lpstr>
      <vt:lpstr>Wingdings</vt:lpstr>
      <vt:lpstr>Organic</vt:lpstr>
      <vt:lpstr>Wood Type</vt:lpstr>
      <vt:lpstr>In The Name Of GOD</vt:lpstr>
      <vt:lpstr>Accelerator</vt:lpstr>
      <vt:lpstr>Accelerator pump</vt:lpstr>
      <vt:lpstr>AIR BLEED</vt:lpstr>
      <vt:lpstr>AIR FUEL MIXTURE</vt:lpstr>
      <vt:lpstr>Air jet</vt:lpstr>
      <vt:lpstr>ATOMIZED</vt:lpstr>
      <vt:lpstr>BACKFIRE</vt:lpstr>
      <vt:lpstr>BATTERY COIL IGNITION</vt:lpstr>
      <vt:lpstr>BERNOULLI'S PRINCIPLE</vt:lpstr>
      <vt:lpstr>CARBURETTOR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DigiPlus</dc:creator>
  <cp:lastModifiedBy>DigiPlus</cp:lastModifiedBy>
  <cp:revision>110</cp:revision>
  <dcterms:created xsi:type="dcterms:W3CDTF">2022-10-24T04:52:00Z</dcterms:created>
  <dcterms:modified xsi:type="dcterms:W3CDTF">2024-03-31T13:41:08Z</dcterms:modified>
</cp:coreProperties>
</file>