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Lst>
  <p:sldIdLst>
    <p:sldId id="256" r:id="rId3"/>
    <p:sldId id="258" r:id="rId4"/>
    <p:sldId id="257"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78227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26594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395041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8023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2403354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333640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18625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4925F8-A1B3-4374-B887-24CB90559695}"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410740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4925F8-A1B3-4374-B887-24CB90559695}"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418802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925F8-A1B3-4374-B887-24CB90559695}"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704187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15216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256513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693913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18644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489328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4353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3703085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4925F8-A1B3-4374-B887-24CB90559695}"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642415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4925F8-A1B3-4374-B887-24CB90559695}"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4093825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790467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45172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4925F8-A1B3-4374-B887-24CB90559695}"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95982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391967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925F8-A1B3-4374-B887-24CB90559695}"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344656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925F8-A1B3-4374-B887-24CB90559695}"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71085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925F8-A1B3-4374-B887-24CB90559695}"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336086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368141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4925F8-A1B3-4374-B887-24CB90559695}"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B4885-6469-4DBC-8F44-0832AB0368BC}" type="slidenum">
              <a:rPr lang="en-US" smtClean="0"/>
              <a:t>‹#›</a:t>
            </a:fld>
            <a:endParaRPr lang="en-US"/>
          </a:p>
        </p:txBody>
      </p:sp>
    </p:spTree>
    <p:extLst>
      <p:ext uri="{BB962C8B-B14F-4D97-AF65-F5344CB8AC3E}">
        <p14:creationId xmlns:p14="http://schemas.microsoft.com/office/powerpoint/2010/main" val="120354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925F8-A1B3-4374-B887-24CB90559695}" type="datetimeFigureOut">
              <a:rPr lang="en-US" smtClean="0"/>
              <a:t>4/12/2024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B4885-6469-4DBC-8F44-0832AB0368BC}" type="slidenum">
              <a:rPr lang="en-US" smtClean="0"/>
              <a:t>‹#›</a:t>
            </a:fld>
            <a:endParaRPr lang="en-US"/>
          </a:p>
        </p:txBody>
      </p:sp>
    </p:spTree>
    <p:extLst>
      <p:ext uri="{BB962C8B-B14F-4D97-AF65-F5344CB8AC3E}">
        <p14:creationId xmlns:p14="http://schemas.microsoft.com/office/powerpoint/2010/main" val="22000458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4925F8-A1B3-4374-B887-24CB90559695}" type="datetimeFigureOut">
              <a:rPr lang="en-US" smtClean="0"/>
              <a:t>4/12/2024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DAB4885-6469-4DBC-8F44-0832AB0368BC}" type="slidenum">
              <a:rPr lang="en-US" smtClean="0"/>
              <a:t>‹#›</a:t>
            </a:fld>
            <a:endParaRPr lang="en-US"/>
          </a:p>
        </p:txBody>
      </p:sp>
    </p:spTree>
    <p:extLst>
      <p:ext uri="{BB962C8B-B14F-4D97-AF65-F5344CB8AC3E}">
        <p14:creationId xmlns:p14="http://schemas.microsoft.com/office/powerpoint/2010/main" val="233432886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39948"/>
            <a:ext cx="9001462" cy="2387600"/>
          </a:xfrm>
        </p:spPr>
        <p:txBody>
          <a:bodyPr>
            <a:normAutofit fontScale="90000"/>
          </a:bodyPr>
          <a:lstStyle/>
          <a:p>
            <a:r>
              <a:rPr lang="fa-IR" dirty="0" smtClean="0"/>
              <a:t/>
            </a:r>
            <a:br>
              <a:rPr lang="fa-IR" dirty="0" smtClean="0"/>
            </a:br>
            <a:r>
              <a:rPr lang="fa-IR" dirty="0"/>
              <a:t/>
            </a:r>
            <a:br>
              <a:rPr lang="fa-IR" dirty="0"/>
            </a:br>
            <a:r>
              <a:rPr lang="fa-IR" dirty="0" smtClean="0"/>
              <a:t/>
            </a:r>
            <a:br>
              <a:rPr lang="fa-IR" dirty="0" smtClean="0"/>
            </a:br>
            <a:endParaRPr lang="en-US" dirty="0"/>
          </a:p>
        </p:txBody>
      </p:sp>
      <p:sp>
        <p:nvSpPr>
          <p:cNvPr id="3" name="Subtitle 2"/>
          <p:cNvSpPr>
            <a:spLocks noGrp="1"/>
          </p:cNvSpPr>
          <p:nvPr>
            <p:ph type="subTitle" idx="1"/>
          </p:nvPr>
        </p:nvSpPr>
        <p:spPr>
          <a:xfrm>
            <a:off x="4185138" y="310663"/>
            <a:ext cx="3237569" cy="776531"/>
          </a:xfrm>
        </p:spPr>
        <p:txBody>
          <a:bodyPr>
            <a:noAutofit/>
          </a:bodyPr>
          <a:lstStyle/>
          <a:p>
            <a:r>
              <a:rPr lang="fa-IR" sz="3200" dirty="0" smtClean="0">
                <a:latin typeface="Adobe Gothic Std B" panose="020B0800000000000000" pitchFamily="34" charset="-128"/>
                <a:ea typeface="Adobe Gothic Std B" panose="020B0800000000000000" pitchFamily="34" charset="-128"/>
                <a:cs typeface="B Arabic Style" panose="00000400000000000000" pitchFamily="2" charset="-78"/>
              </a:rPr>
              <a:t>بسم الله الرحمن </a:t>
            </a:r>
            <a:r>
              <a:rPr lang="fa-IR" sz="3200" dirty="0" smtClean="0">
                <a:latin typeface="Adobe Gothic Std B" panose="020B0800000000000000" pitchFamily="34" charset="-128"/>
                <a:ea typeface="Adobe Gothic Std B" panose="020B0800000000000000" pitchFamily="34" charset="-128"/>
                <a:cs typeface="B Arabic Style" panose="00000400000000000000" pitchFamily="2" charset="-78"/>
              </a:rPr>
              <a:t>الرحیمر</a:t>
            </a:r>
            <a:endParaRPr lang="en-US" sz="3200" dirty="0" smtClean="0">
              <a:latin typeface="Adobe Gothic Std B" panose="020B0800000000000000" pitchFamily="34" charset="-128"/>
              <a:ea typeface="Adobe Gothic Std B" panose="020B0800000000000000" pitchFamily="34" charset="-128"/>
              <a:cs typeface="B Arabic Style" panose="00000400000000000000" pitchFamily="2" charset="-78"/>
            </a:endParaRPr>
          </a:p>
          <a:p>
            <a:r>
              <a:rPr lang="en-US" sz="3200" dirty="0" smtClean="0">
                <a:latin typeface="Vladimir Script" panose="03050402040407070305" pitchFamily="66" charset="0"/>
                <a:ea typeface="Adobe Gothic Std B" panose="020B0800000000000000" pitchFamily="34" charset="-128"/>
                <a:cs typeface="B Arabic Style" panose="00000400000000000000" pitchFamily="2" charset="-78"/>
              </a:rPr>
              <a:t>In the name of god</a:t>
            </a:r>
            <a:endParaRPr lang="en-US" sz="3200" dirty="0" smtClean="0">
              <a:latin typeface="Vladimir Script" panose="03050402040407070305" pitchFamily="66" charset="0"/>
              <a:ea typeface="Adobe Gothic Std B" panose="020B0800000000000000" pitchFamily="34" charset="-128"/>
              <a:cs typeface="B Arabic Style" panose="00000400000000000000" pitchFamily="2" charset="-78"/>
            </a:endParaRPr>
          </a:p>
          <a:p>
            <a:endParaRPr lang="en-US" sz="3200" dirty="0">
              <a:latin typeface="Adobe Gothic Std B" panose="020B0800000000000000" pitchFamily="34" charset="-128"/>
              <a:ea typeface="Adobe Gothic Std B" panose="020B0800000000000000" pitchFamily="34" charset="-128"/>
              <a:cs typeface="B Arabic Style" panose="00000400000000000000" pitchFamily="2" charset="-78"/>
            </a:endParaRPr>
          </a:p>
        </p:txBody>
      </p:sp>
      <p:sp>
        <p:nvSpPr>
          <p:cNvPr id="4" name="TextBox 3"/>
          <p:cNvSpPr txBox="1"/>
          <p:nvPr/>
        </p:nvSpPr>
        <p:spPr>
          <a:xfrm>
            <a:off x="2461846" y="2391506"/>
            <a:ext cx="6805245" cy="3416320"/>
          </a:xfrm>
          <a:prstGeom prst="rect">
            <a:avLst/>
          </a:prstGeom>
          <a:noFill/>
        </p:spPr>
        <p:txBody>
          <a:bodyPr wrap="square" rtlCol="0">
            <a:spAutoFit/>
          </a:bodyPr>
          <a:lstStyle/>
          <a:p>
            <a:pPr algn="ctr" rtl="1"/>
            <a:r>
              <a:rPr lang="en-US" sz="3600" dirty="0" smtClean="0"/>
              <a:t>Reza </a:t>
            </a:r>
            <a:r>
              <a:rPr lang="en-US" sz="3600" dirty="0" err="1" smtClean="0"/>
              <a:t>Abdolmaleki</a:t>
            </a:r>
            <a:endParaRPr lang="en-US" sz="3600" dirty="0" smtClean="0"/>
          </a:p>
          <a:p>
            <a:pPr algn="ctr" rtl="1"/>
            <a:endParaRPr lang="fa-IR" sz="3600" dirty="0" smtClean="0"/>
          </a:p>
          <a:p>
            <a:pPr algn="ctr" rtl="1"/>
            <a:r>
              <a:rPr lang="en-US" sz="3600" dirty="0" smtClean="0"/>
              <a:t>English language project</a:t>
            </a:r>
            <a:br>
              <a:rPr lang="en-US" sz="3600" dirty="0" smtClean="0"/>
            </a:br>
            <a:r>
              <a:rPr lang="en-US" sz="3600" dirty="0" smtClean="0"/>
              <a:t/>
            </a:r>
            <a:br>
              <a:rPr lang="en-US" sz="3600" dirty="0" smtClean="0"/>
            </a:br>
            <a:r>
              <a:rPr lang="en-US" sz="3600" dirty="0" smtClean="0"/>
              <a:t>Student code : 402 011 1128</a:t>
            </a:r>
          </a:p>
          <a:p>
            <a:pPr algn="ctr" rtl="1"/>
            <a:endParaRPr lang="en-US" sz="3600" dirty="0" smtClean="0"/>
          </a:p>
        </p:txBody>
      </p:sp>
    </p:spTree>
    <p:extLst>
      <p:ext uri="{BB962C8B-B14F-4D97-AF65-F5344CB8AC3E}">
        <p14:creationId xmlns:p14="http://schemas.microsoft.com/office/powerpoint/2010/main" val="338124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AXIAL COMPRESSOR </a:t>
            </a:r>
            <a:r>
              <a:rPr lang="en-US" sz="2400" dirty="0"/>
              <a:t>– A multistage, high efficiency compressor comprising alternate rows of moving and fixed blades attached to a rotor and its casing respectively. The flow of fluid is essentially parallel to the axis of the compressor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92339"/>
            <a:ext cx="4381500" cy="3286125"/>
          </a:xfrm>
        </p:spPr>
      </p:pic>
      <p:sp>
        <p:nvSpPr>
          <p:cNvPr id="5" name="TextBox 4"/>
          <p:cNvSpPr txBox="1"/>
          <p:nvPr/>
        </p:nvSpPr>
        <p:spPr>
          <a:xfrm>
            <a:off x="9472247" y="4353779"/>
            <a:ext cx="1820007" cy="1200329"/>
          </a:xfrm>
          <a:prstGeom prst="rect">
            <a:avLst/>
          </a:prstGeom>
          <a:noFill/>
        </p:spPr>
        <p:txBody>
          <a:bodyPr wrap="square" rtlCol="0">
            <a:spAutoFit/>
          </a:bodyPr>
          <a:lstStyle/>
          <a:p>
            <a:r>
              <a:rPr lang="fa-IR" sz="3600" dirty="0" smtClean="0">
                <a:cs typeface="B Mitra" panose="00000400000000000000" pitchFamily="2" charset="-78"/>
              </a:rPr>
              <a:t>کمپرسور محوری</a:t>
            </a:r>
            <a:endParaRPr lang="en-US" sz="3600" dirty="0">
              <a:cs typeface="B Mitra" panose="00000400000000000000" pitchFamily="2" charset="-78"/>
            </a:endParaRPr>
          </a:p>
        </p:txBody>
      </p:sp>
    </p:spTree>
    <p:extLst>
      <p:ext uri="{BB962C8B-B14F-4D97-AF65-F5344CB8AC3E}">
        <p14:creationId xmlns:p14="http://schemas.microsoft.com/office/powerpoint/2010/main" val="86395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CONSERVATION OF ENERGY</a:t>
            </a:r>
            <a:r>
              <a:rPr lang="en-US" sz="2400" dirty="0"/>
              <a:t> – Energy can be transmitted from one body to another or transformed in its manifestations, but can neither be created nor destroyed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829" y="3023557"/>
            <a:ext cx="4434435" cy="2905041"/>
          </a:xfrm>
        </p:spPr>
      </p:pic>
      <p:sp>
        <p:nvSpPr>
          <p:cNvPr id="5" name="TextBox 4"/>
          <p:cNvSpPr txBox="1"/>
          <p:nvPr/>
        </p:nvSpPr>
        <p:spPr>
          <a:xfrm>
            <a:off x="8115301" y="4334608"/>
            <a:ext cx="2693376" cy="646331"/>
          </a:xfrm>
          <a:prstGeom prst="rect">
            <a:avLst/>
          </a:prstGeom>
          <a:noFill/>
        </p:spPr>
        <p:txBody>
          <a:bodyPr wrap="square" rtlCol="0">
            <a:spAutoFit/>
          </a:bodyPr>
          <a:lstStyle/>
          <a:p>
            <a:r>
              <a:rPr lang="fa-IR" sz="3600" dirty="0" smtClean="0">
                <a:cs typeface="B Mitra" panose="00000400000000000000" pitchFamily="2" charset="-78"/>
              </a:rPr>
              <a:t>پایستگی انرژی</a:t>
            </a:r>
            <a:endParaRPr lang="en-US" sz="3600" dirty="0">
              <a:cs typeface="B Mitra" panose="00000400000000000000" pitchFamily="2" charset="-78"/>
            </a:endParaRPr>
          </a:p>
        </p:txBody>
      </p:sp>
    </p:spTree>
    <p:extLst>
      <p:ext uri="{BB962C8B-B14F-4D97-AF65-F5344CB8AC3E}">
        <p14:creationId xmlns:p14="http://schemas.microsoft.com/office/powerpoint/2010/main" val="407492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00"/>
            <a:ext cx="9452336" cy="1368669"/>
          </a:xfrm>
        </p:spPr>
        <p:txBody>
          <a:bodyPr>
            <a:normAutofit/>
          </a:bodyPr>
          <a:lstStyle/>
          <a:p>
            <a:r>
              <a:rPr lang="en-US" sz="2400" b="1" dirty="0"/>
              <a:t>ANEMOMETER</a:t>
            </a:r>
            <a:r>
              <a:rPr lang="en-US" sz="2400" dirty="0"/>
              <a:t> – An instrument for measuring the velocity of flow of a gas, either by mechanical or electrical methods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796" y="2154715"/>
            <a:ext cx="2777835" cy="4082290"/>
          </a:xfrm>
        </p:spPr>
      </p:pic>
      <p:sp>
        <p:nvSpPr>
          <p:cNvPr id="3" name="TextBox 2"/>
          <p:cNvSpPr txBox="1"/>
          <p:nvPr/>
        </p:nvSpPr>
        <p:spPr>
          <a:xfrm>
            <a:off x="8106508" y="4195860"/>
            <a:ext cx="1820007" cy="830997"/>
          </a:xfrm>
          <a:prstGeom prst="rect">
            <a:avLst/>
          </a:prstGeom>
          <a:noFill/>
        </p:spPr>
        <p:txBody>
          <a:bodyPr wrap="square" rtlCol="0">
            <a:spAutoFit/>
          </a:bodyPr>
          <a:lstStyle/>
          <a:p>
            <a:r>
              <a:rPr lang="fa-IR" sz="4800" dirty="0" smtClean="0">
                <a:cs typeface="B Mitra" panose="00000400000000000000" pitchFamily="2" charset="-78"/>
              </a:rPr>
              <a:t>باد سنج</a:t>
            </a:r>
          </a:p>
        </p:txBody>
      </p:sp>
    </p:spTree>
    <p:extLst>
      <p:ext uri="{BB962C8B-B14F-4D97-AF65-F5344CB8AC3E}">
        <p14:creationId xmlns:p14="http://schemas.microsoft.com/office/powerpoint/2010/main" val="145782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FINGER VALVES </a:t>
            </a:r>
            <a:r>
              <a:rPr lang="en-US" sz="2400" dirty="0"/>
              <a:t>– Valves consist of narrow strips of stainless steel, fastened to the seat at one end and free to flex along their length. Suitable for light service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323" y="2650209"/>
            <a:ext cx="3810000" cy="3810000"/>
          </a:xfrm>
        </p:spPr>
      </p:pic>
      <p:sp>
        <p:nvSpPr>
          <p:cNvPr id="5" name="TextBox 4"/>
          <p:cNvSpPr txBox="1"/>
          <p:nvPr/>
        </p:nvSpPr>
        <p:spPr>
          <a:xfrm>
            <a:off x="7992208" y="4352192"/>
            <a:ext cx="1820007" cy="646331"/>
          </a:xfrm>
          <a:prstGeom prst="rect">
            <a:avLst/>
          </a:prstGeom>
          <a:noFill/>
        </p:spPr>
        <p:txBody>
          <a:bodyPr wrap="square" rtlCol="0">
            <a:spAutoFit/>
          </a:bodyPr>
          <a:lstStyle/>
          <a:p>
            <a:r>
              <a:rPr lang="fa-IR" sz="3600" dirty="0" smtClean="0">
                <a:cs typeface="B Mitra" panose="00000400000000000000" pitchFamily="2" charset="-78"/>
              </a:rPr>
              <a:t>شیر انگشتی</a:t>
            </a:r>
            <a:endParaRPr lang="en-US" sz="3600" dirty="0">
              <a:cs typeface="B Mitra" panose="00000400000000000000" pitchFamily="2" charset="-78"/>
            </a:endParaRPr>
          </a:p>
        </p:txBody>
      </p:sp>
    </p:spTree>
    <p:extLst>
      <p:ext uri="{BB962C8B-B14F-4D97-AF65-F5344CB8AC3E}">
        <p14:creationId xmlns:p14="http://schemas.microsoft.com/office/powerpoint/2010/main" val="2261169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240108" cy="1850537"/>
          </a:xfrm>
        </p:spPr>
        <p:txBody>
          <a:bodyPr>
            <a:normAutofit/>
          </a:bodyPr>
          <a:lstStyle/>
          <a:p>
            <a:r>
              <a:rPr lang="en-US" sz="2400" b="1" dirty="0"/>
              <a:t>INTERCOOLER</a:t>
            </a:r>
            <a:r>
              <a:rPr lang="en-US" sz="2400" dirty="0"/>
              <a:t> – A type of surface heat exchanger placed between two cylinders of a two stage compressor so that heat of compression generated in the first stage cylinder may be removed (in part or whole) from the air as it passes through the intercooler to the second stage cylinder.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69" y="2382471"/>
            <a:ext cx="7152307" cy="4084638"/>
          </a:xfrm>
        </p:spPr>
      </p:pic>
      <p:sp>
        <p:nvSpPr>
          <p:cNvPr id="5" name="TextBox 4"/>
          <p:cNvSpPr txBox="1"/>
          <p:nvPr/>
        </p:nvSpPr>
        <p:spPr>
          <a:xfrm>
            <a:off x="8651631" y="4299438"/>
            <a:ext cx="1820007" cy="1200329"/>
          </a:xfrm>
          <a:prstGeom prst="rect">
            <a:avLst/>
          </a:prstGeom>
          <a:noFill/>
        </p:spPr>
        <p:txBody>
          <a:bodyPr wrap="square" rtlCol="0">
            <a:spAutoFit/>
          </a:bodyPr>
          <a:lstStyle/>
          <a:p>
            <a:r>
              <a:rPr lang="fa-IR" sz="3600" dirty="0" smtClean="0">
                <a:cs typeface="B Mitra" panose="00000400000000000000" pitchFamily="2" charset="-78"/>
              </a:rPr>
              <a:t>خنک کن میانی</a:t>
            </a:r>
            <a:endParaRPr lang="en-US" sz="3600" dirty="0">
              <a:cs typeface="B Mitra" panose="00000400000000000000" pitchFamily="2" charset="-78"/>
            </a:endParaRPr>
          </a:p>
        </p:txBody>
      </p:sp>
    </p:spTree>
    <p:extLst>
      <p:ext uri="{BB962C8B-B14F-4D97-AF65-F5344CB8AC3E}">
        <p14:creationId xmlns:p14="http://schemas.microsoft.com/office/powerpoint/2010/main" val="223554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RECIPROCATING COMPRESSOR </a:t>
            </a:r>
            <a:r>
              <a:rPr lang="en-US" sz="2400" dirty="0"/>
              <a:t>– A compressor having a piston which is made to move to and fro, that is forward and backward and thereby compresses and delivers air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089" y="2177256"/>
            <a:ext cx="4752975" cy="3648075"/>
          </a:xfrm>
        </p:spPr>
      </p:pic>
      <p:sp>
        <p:nvSpPr>
          <p:cNvPr id="5" name="TextBox 4"/>
          <p:cNvSpPr txBox="1"/>
          <p:nvPr/>
        </p:nvSpPr>
        <p:spPr>
          <a:xfrm>
            <a:off x="8414238" y="4001293"/>
            <a:ext cx="1820007" cy="1754326"/>
          </a:xfrm>
          <a:prstGeom prst="rect">
            <a:avLst/>
          </a:prstGeom>
          <a:noFill/>
        </p:spPr>
        <p:txBody>
          <a:bodyPr wrap="square" rtlCol="0">
            <a:spAutoFit/>
          </a:bodyPr>
          <a:lstStyle/>
          <a:p>
            <a:r>
              <a:rPr lang="fa-IR" sz="3600" dirty="0" smtClean="0">
                <a:cs typeface="B Mitra" panose="00000400000000000000" pitchFamily="2" charset="-78"/>
              </a:rPr>
              <a:t>کمپرسور رفت و برگشتی</a:t>
            </a:r>
            <a:endParaRPr lang="en-US" sz="3600" dirty="0">
              <a:cs typeface="B Mitra" panose="00000400000000000000" pitchFamily="2" charset="-78"/>
            </a:endParaRPr>
          </a:p>
        </p:txBody>
      </p:sp>
    </p:spTree>
    <p:extLst>
      <p:ext uri="{BB962C8B-B14F-4D97-AF65-F5344CB8AC3E}">
        <p14:creationId xmlns:p14="http://schemas.microsoft.com/office/powerpoint/2010/main" val="3380409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RELATIVE HUMIDITY </a:t>
            </a:r>
            <a:r>
              <a:rPr lang="en-US" sz="2400" dirty="0"/>
              <a:t>– Degree of saturation of the air with water </a:t>
            </a:r>
            <a:r>
              <a:rPr lang="en-US" sz="2400" dirty="0" err="1"/>
              <a:t>vapour</a:t>
            </a:r>
            <a:r>
              <a:rPr lang="en-US" sz="2400" dirty="0"/>
              <a:t> as determined by the use of the wet and dry bulb thermometers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72575"/>
            <a:ext cx="5659315" cy="3209477"/>
          </a:xfrm>
        </p:spPr>
      </p:pic>
      <p:sp>
        <p:nvSpPr>
          <p:cNvPr id="4" name="TextBox 3"/>
          <p:cNvSpPr txBox="1"/>
          <p:nvPr/>
        </p:nvSpPr>
        <p:spPr>
          <a:xfrm>
            <a:off x="8654561" y="4387361"/>
            <a:ext cx="1820007" cy="1200329"/>
          </a:xfrm>
          <a:prstGeom prst="rect">
            <a:avLst/>
          </a:prstGeom>
          <a:noFill/>
        </p:spPr>
        <p:txBody>
          <a:bodyPr wrap="square" rtlCol="0">
            <a:spAutoFit/>
          </a:bodyPr>
          <a:lstStyle/>
          <a:p>
            <a:r>
              <a:rPr lang="fa-IR" sz="3600" dirty="0" smtClean="0">
                <a:cs typeface="B Mitra" panose="00000400000000000000" pitchFamily="2" charset="-78"/>
              </a:rPr>
              <a:t>رطوبت نسبی</a:t>
            </a:r>
            <a:endParaRPr lang="en-US" sz="3600" dirty="0">
              <a:cs typeface="B Mitra" panose="00000400000000000000" pitchFamily="2" charset="-78"/>
            </a:endParaRPr>
          </a:p>
        </p:txBody>
      </p:sp>
    </p:spTree>
    <p:extLst>
      <p:ext uri="{BB962C8B-B14F-4D97-AF65-F5344CB8AC3E}">
        <p14:creationId xmlns:p14="http://schemas.microsoft.com/office/powerpoint/2010/main" val="224713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VALVE GEAR</a:t>
            </a:r>
            <a:r>
              <a:rPr lang="en-US" sz="2400" dirty="0"/>
              <a:t> – The mechanism or combination of parts by which a reciprocating or to and fro motion is imparted to the valve from the rotary motion of the shaft.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017" y="2019056"/>
            <a:ext cx="3394043" cy="4351338"/>
          </a:xfrm>
        </p:spPr>
      </p:pic>
      <p:sp>
        <p:nvSpPr>
          <p:cNvPr id="5" name="TextBox 4"/>
          <p:cNvSpPr txBox="1"/>
          <p:nvPr/>
        </p:nvSpPr>
        <p:spPr>
          <a:xfrm>
            <a:off x="9129346" y="4387361"/>
            <a:ext cx="1820007" cy="1200329"/>
          </a:xfrm>
          <a:prstGeom prst="rect">
            <a:avLst/>
          </a:prstGeom>
          <a:noFill/>
        </p:spPr>
        <p:txBody>
          <a:bodyPr wrap="square" rtlCol="0">
            <a:spAutoFit/>
          </a:bodyPr>
          <a:lstStyle/>
          <a:p>
            <a:r>
              <a:rPr lang="fa-IR" sz="3600" dirty="0" smtClean="0">
                <a:cs typeface="B Mitra" panose="00000400000000000000" pitchFamily="2" charset="-78"/>
              </a:rPr>
              <a:t>شیر دروازه ای</a:t>
            </a:r>
            <a:endParaRPr lang="en-US" sz="3600" dirty="0">
              <a:cs typeface="B Mitra" panose="00000400000000000000" pitchFamily="2" charset="-78"/>
            </a:endParaRPr>
          </a:p>
        </p:txBody>
      </p:sp>
    </p:spTree>
    <p:extLst>
      <p:ext uri="{BB962C8B-B14F-4D97-AF65-F5344CB8AC3E}">
        <p14:creationId xmlns:p14="http://schemas.microsoft.com/office/powerpoint/2010/main" val="57888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VOLUMETRIC EFFICIENCY</a:t>
            </a:r>
            <a:r>
              <a:rPr lang="en-US" sz="2400" dirty="0"/>
              <a:t> – The ratio of the actual number of cubic meter of free air (at 1.03 </a:t>
            </a:r>
            <a:r>
              <a:rPr lang="en-US" sz="2400" dirty="0" err="1"/>
              <a:t>kscm</a:t>
            </a:r>
            <a:r>
              <a:rPr lang="en-US" sz="2400" dirty="0"/>
              <a:t> abs and 15° C) compressed per unit of time to the number of cubic meter of piston displacement during that time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89750"/>
            <a:ext cx="6737286" cy="3401096"/>
          </a:xfrm>
        </p:spPr>
      </p:pic>
      <p:sp>
        <p:nvSpPr>
          <p:cNvPr id="4" name="TextBox 3"/>
          <p:cNvSpPr txBox="1"/>
          <p:nvPr/>
        </p:nvSpPr>
        <p:spPr>
          <a:xfrm>
            <a:off x="9243646" y="4378569"/>
            <a:ext cx="1820007" cy="646331"/>
          </a:xfrm>
          <a:prstGeom prst="rect">
            <a:avLst/>
          </a:prstGeom>
          <a:noFill/>
        </p:spPr>
        <p:txBody>
          <a:bodyPr wrap="square" rtlCol="0">
            <a:spAutoFit/>
          </a:bodyPr>
          <a:lstStyle/>
          <a:p>
            <a:r>
              <a:rPr lang="fa-IR" sz="3600" dirty="0" smtClean="0">
                <a:cs typeface="B Mitra" panose="00000400000000000000" pitchFamily="2" charset="-78"/>
              </a:rPr>
              <a:t>بازده حجمی</a:t>
            </a:r>
            <a:endParaRPr lang="en-US" sz="3600" dirty="0">
              <a:cs typeface="B Mitra" panose="00000400000000000000" pitchFamily="2" charset="-78"/>
            </a:endParaRPr>
          </a:p>
        </p:txBody>
      </p:sp>
    </p:spTree>
    <p:extLst>
      <p:ext uri="{BB962C8B-B14F-4D97-AF65-F5344CB8AC3E}">
        <p14:creationId xmlns:p14="http://schemas.microsoft.com/office/powerpoint/2010/main" val="1284561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TWO STAGE CYLINDER</a:t>
            </a:r>
            <a:r>
              <a:rPr lang="en-US" sz="2400" dirty="0"/>
              <a:t> – A cylinder of special construction with a step piston, the low pressure being at the top while the high pressure is formed around the trunk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354" y="2010264"/>
            <a:ext cx="3819245" cy="4351338"/>
          </a:xfrm>
        </p:spPr>
      </p:pic>
      <p:sp>
        <p:nvSpPr>
          <p:cNvPr id="5" name="TextBox 4"/>
          <p:cNvSpPr txBox="1"/>
          <p:nvPr/>
        </p:nvSpPr>
        <p:spPr>
          <a:xfrm>
            <a:off x="9243646" y="4378569"/>
            <a:ext cx="1820007" cy="1200329"/>
          </a:xfrm>
          <a:prstGeom prst="rect">
            <a:avLst/>
          </a:prstGeom>
          <a:noFill/>
        </p:spPr>
        <p:txBody>
          <a:bodyPr wrap="square" rtlCol="0">
            <a:spAutoFit/>
          </a:bodyPr>
          <a:lstStyle/>
          <a:p>
            <a:r>
              <a:rPr lang="fa-IR" sz="3600" dirty="0" smtClean="0">
                <a:cs typeface="B Mitra" panose="00000400000000000000" pitchFamily="2" charset="-78"/>
              </a:rPr>
              <a:t>سیلندر دو مرحله ای</a:t>
            </a:r>
            <a:endParaRPr lang="en-US" sz="3600" dirty="0">
              <a:cs typeface="B Mitra" panose="00000400000000000000" pitchFamily="2" charset="-78"/>
            </a:endParaRPr>
          </a:p>
        </p:txBody>
      </p:sp>
    </p:spTree>
    <p:extLst>
      <p:ext uri="{BB962C8B-B14F-4D97-AF65-F5344CB8AC3E}">
        <p14:creationId xmlns:p14="http://schemas.microsoft.com/office/powerpoint/2010/main" val="199312586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
  <TotalTime>60</TotalTime>
  <Words>363</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Adobe Gothic Std B</vt:lpstr>
      <vt:lpstr>Arial</vt:lpstr>
      <vt:lpstr>B Arabic Style</vt:lpstr>
      <vt:lpstr>B Mitra</vt:lpstr>
      <vt:lpstr>Bookman Old Style</vt:lpstr>
      <vt:lpstr>Calibri</vt:lpstr>
      <vt:lpstr>Calibri Light</vt:lpstr>
      <vt:lpstr>Rockwell</vt:lpstr>
      <vt:lpstr>Times New Roman</vt:lpstr>
      <vt:lpstr>Vladimir Script</vt:lpstr>
      <vt:lpstr>Office Theme</vt:lpstr>
      <vt:lpstr>Damask</vt:lpstr>
      <vt:lpstr>   </vt:lpstr>
      <vt:lpstr>ANEMOMETER – An instrument for measuring the velocity of flow of a gas, either by mechanical or electrical methods</vt:lpstr>
      <vt:lpstr>FINGER VALVES – Valves consist of narrow strips of stainless steel, fastened to the seat at one end and free to flex along their length. Suitable for light service</vt:lpstr>
      <vt:lpstr>INTERCOOLER – A type of surface heat exchanger placed between two cylinders of a two stage compressor so that heat of compression generated in the first stage cylinder may be removed (in part or whole) from the air as it passes through the intercooler to the second stage cylinder.</vt:lpstr>
      <vt:lpstr>RECIPROCATING COMPRESSOR – A compressor having a piston which is made to move to and fro, that is forward and backward and thereby compresses and delivers air</vt:lpstr>
      <vt:lpstr>RELATIVE HUMIDITY – Degree of saturation of the air with water vapour as determined by the use of the wet and dry bulb thermometers</vt:lpstr>
      <vt:lpstr>VALVE GEAR – The mechanism or combination of parts by which a reciprocating or to and fro motion is imparted to the valve from the rotary motion of the shaft.</vt:lpstr>
      <vt:lpstr>VOLUMETRIC EFFICIENCY – The ratio of the actual number of cubic meter of free air (at 1.03 kscm abs and 15° C) compressed per unit of time to the number of cubic meter of piston displacement during that time</vt:lpstr>
      <vt:lpstr>TWO STAGE CYLINDER – A cylinder of special construction with a step piston, the low pressure being at the top while the high pressure is formed around the trunk</vt:lpstr>
      <vt:lpstr>AXIAL COMPRESSOR – A multistage, high efficiency compressor comprising alternate rows of moving and fixed blades attached to a rotor and its casing respectively. The flow of fluid is essentially parallel to the axis of the compressor</vt:lpstr>
      <vt:lpstr>CONSERVATION OF ENERGY – Energy can be transmitted from one body to another or transformed in its manifestations, but can neither be created nor destroyed</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11</cp:revision>
  <dcterms:created xsi:type="dcterms:W3CDTF">2024-04-12T17:45:41Z</dcterms:created>
  <dcterms:modified xsi:type="dcterms:W3CDTF">2024-04-12T19:49:58Z</dcterms:modified>
</cp:coreProperties>
</file>