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72" r:id="rId11"/>
    <p:sldId id="273" r:id="rId12"/>
    <p:sldId id="264" r:id="rId13"/>
    <p:sldId id="275" r:id="rId14"/>
  </p:sldIdLst>
  <p:sldSz cx="12192000" cy="6858000"/>
  <p:notesSz cx="6858000" cy="9144000"/>
  <p:embeddedFontLst>
    <p:embeddedFont>
      <p:font typeface="IRANSans(FaNum)" panose="020B0604020202020204" charset="-78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Besmellah 1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 Nazanin" panose="00000400000000000000" pitchFamily="2" charset="-78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6E1"/>
    <a:srgbClr val="E850E0"/>
    <a:srgbClr val="9C28B1"/>
    <a:srgbClr val="476ADD"/>
    <a:srgbClr val="F8B933"/>
    <a:srgbClr val="FCCEC7"/>
    <a:srgbClr val="FB569B"/>
    <a:srgbClr val="FB8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>
        <p:scale>
          <a:sx n="66" d="100"/>
          <a:sy n="66" d="100"/>
        </p:scale>
        <p:origin x="1325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BD6BE-B194-4F7D-A67A-E8F59EF8677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8C67B-882E-4970-BC13-ACE71A2E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1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2837-95AB-4E55-9106-F4BFCF787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F3A82-D532-4487-BCC1-C54DB75D1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3A539-7D31-4892-96C6-59180A3B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9C8D-D8D9-417E-8782-CBDD278E920E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F67E0-B90B-4D52-91FF-6AE7004A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3091-EB32-47EF-BD1E-9DD461DE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851" y="6130311"/>
            <a:ext cx="441960" cy="365125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34A22562-8F1E-4300-89F7-BD1445A93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1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DB7E-767D-45FE-8C41-CF616B30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6435D-8745-4F2A-8B74-CDF5BB9C6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8C655-27B2-4821-B219-CD5E6894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C0E0-BA45-4B64-8535-51842B7EB093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9529A-8DE0-494D-B696-4C7FE65F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9D91A-312C-42B4-85DC-17ACFAC0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2562-8F1E-4300-89F7-BD1445A9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4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6F63A9-E4A8-496F-9AFB-929BD5AAB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7C46D-C198-4037-9CBC-4878FB9EB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7E285-1E70-42D2-9ECE-71AC10CF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9B0B-3A9B-45ED-BD08-1836382D39F5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E5620-2A7A-4077-80A8-A399C682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763A9-2EBB-4B21-BB2E-9BB7366B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2562-8F1E-4300-89F7-BD1445A9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2326-0FD0-40D4-97C5-0A2D2534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762-09A6-4DFA-A274-A5899C87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0D7BD-5107-49B6-80AA-32F4A20D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6F8A-991B-4C99-A2DF-BA6AA22AAB0E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86B06-220C-4BF0-924A-A829DC0C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E5BEC-EFB8-4382-8203-7156DE0A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2562-8F1E-4300-89F7-BD1445A9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2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9CB7-DAD0-402B-BE79-0F881D4D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3606-81D6-4C07-8DAB-35A9AEECE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09CBC-0697-497F-987C-058A132A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37B8-8CD9-4FB5-A297-BB353A6F3996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DBDA-9CFA-4CCE-9EE8-78E06BFF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11857-B3C6-4AE4-AE97-9823141A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2562-8F1E-4300-89F7-BD1445A9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0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91C2-697F-4E33-B0F0-FFD21A3D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A7F16-0D08-4E00-BDA9-018F189A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DB49A-4A21-4732-917A-7E6BFF7CA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75E90-E171-4C12-9C0D-730183D9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07DF-4E1B-4E8A-BE8C-46D7BEEE46F7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703B6-4E72-439D-9AEE-E9867386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4A503-12DC-4FF2-AA52-6B0EB319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2562-8F1E-4300-89F7-BD1445A9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1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25E6-2AA8-4663-964E-894466DF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E7569-F9FA-46AE-83A2-DB34F7122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9FB-18D4-4C3E-9F6D-F89F5A455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46801-45C6-4044-8865-5273502DE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F5ECD-B5AE-4797-A82C-5EA7DB569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A2D41-D868-480D-A611-FB53DC93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5749-E092-437A-B8FA-4BC840FCB309}" type="datetime1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5362B-7159-4A38-AFF7-E1F45DEF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585A7-F370-4A30-A074-AC9F9D63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2562-8F1E-4300-89F7-BD1445A9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6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2AC7-E3B1-4840-B9AF-0035957E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D96AD-8A40-4AF5-B1C8-CDAA5D9B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6CA8-416C-4BCA-B58F-F86AF16BBB04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1F806-E75F-4010-AE01-62011D34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5C0E2-6691-4CD0-92D0-5461D49C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2562-8F1E-4300-89F7-BD1445A9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8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28790-9E5A-4968-BE1B-A16D962F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9FCF-816B-4D86-BFF7-7F4062A0CC1B}" type="datetime1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53B26-8A7F-410F-8973-C6F97D5C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19C37-22E0-44DF-9A57-AEAAECD7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2562-8F1E-4300-89F7-BD1445A9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08F7-0954-4F2B-B88D-2FBABAB3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3B9E-AB64-458D-994F-432B82DAF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C0D50-171E-4130-AFEA-A4D806146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82D97-1519-4627-BB86-F83E4B00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1607-1F13-479E-919C-52A8F4CCF40F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AE803-5213-4FDF-8F7B-B2B8B6F8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643F8-DCA1-4DEC-8790-29146C7B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2562-8F1E-4300-89F7-BD1445A9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5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57FA-A157-49FC-859F-3D358163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9EA76-F285-41FB-A0BA-3644E216E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B3A2C-77F6-464E-8471-B197E1FD7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613CD-824C-4D70-905B-507BF1E8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E654-F18D-41C5-AD2A-03919AC62EB8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C4B7F-6B8B-44A0-BABC-3801A60A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4DA5C-C1E1-4BAB-A426-936C5C8C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2562-8F1E-4300-89F7-BD1445A9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6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62887-6250-4C72-8F93-C7C05B45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5EA1-E658-44D2-A868-79F326BAD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1A1F2-7662-42A6-A993-12FD1B928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E3AD1-0147-4EB7-AE21-5297D1A477AB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7DAD8-B3C7-44A4-9514-883671C3A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4484-C67A-4AB8-B42F-1EC3C3ABC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2562-8F1E-4300-89F7-BD1445A9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9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07BB23-E255-4C50-BDC6-6D52D5FAF746}"/>
              </a:ext>
            </a:extLst>
          </p:cNvPr>
          <p:cNvSpPr/>
          <p:nvPr/>
        </p:nvSpPr>
        <p:spPr>
          <a:xfrm>
            <a:off x="3876046" y="1727994"/>
            <a:ext cx="4475411" cy="476952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850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4F2D7-3B86-4AC6-9764-4DDDBF92E979}"/>
              </a:ext>
            </a:extLst>
          </p:cNvPr>
          <p:cNvSpPr txBox="1"/>
          <p:nvPr/>
        </p:nvSpPr>
        <p:spPr>
          <a:xfrm>
            <a:off x="4407877" y="1994449"/>
            <a:ext cx="3376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8026E1"/>
                </a:solidFill>
                <a:cs typeface="B Nazanin" panose="00000400000000000000" pitchFamily="2" charset="-78"/>
              </a:rPr>
              <a:t>پروژه </a:t>
            </a:r>
            <a:r>
              <a:rPr lang="fa-IR" sz="2400" b="1" dirty="0">
                <a:solidFill>
                  <a:srgbClr val="8026E1"/>
                </a:solidFill>
                <a:cs typeface="B Nazanin" panose="00000400000000000000" pitchFamily="2" charset="-78"/>
              </a:rPr>
              <a:t>اول زبان </a:t>
            </a:r>
            <a:r>
              <a:rPr lang="fa-IR" sz="2400" b="1" dirty="0" smtClean="0">
                <a:solidFill>
                  <a:srgbClr val="8026E1"/>
                </a:solidFill>
                <a:cs typeface="B Nazanin" panose="00000400000000000000" pitchFamily="2" charset="-78"/>
              </a:rPr>
              <a:t>تخصصی</a:t>
            </a:r>
          </a:p>
          <a:p>
            <a:pPr algn="ctr" rtl="1"/>
            <a:r>
              <a:rPr lang="fa-IR" sz="2400" b="1" dirty="0" smtClean="0">
                <a:solidFill>
                  <a:srgbClr val="8026E1"/>
                </a:solidFill>
                <a:cs typeface="B Nazanin" panose="00000400000000000000" pitchFamily="2" charset="-78"/>
              </a:rPr>
              <a:t> کلمات فصل ۴</a:t>
            </a:r>
          </a:p>
          <a:p>
            <a:pPr algn="ctr" rtl="1"/>
            <a:endParaRPr lang="fa-IR" sz="2400" b="1" dirty="0" smtClean="0">
              <a:solidFill>
                <a:srgbClr val="8026E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400" b="1" dirty="0">
              <a:solidFill>
                <a:srgbClr val="8026E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400" b="1" dirty="0">
              <a:solidFill>
                <a:srgbClr val="8026E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400" b="1" dirty="0">
                <a:solidFill>
                  <a:srgbClr val="8026E1"/>
                </a:solidFill>
                <a:cs typeface="B Nazanin" panose="00000400000000000000" pitchFamily="2" charset="-78"/>
              </a:rPr>
              <a:t/>
            </a:r>
            <a:br>
              <a:rPr lang="fa-IR" sz="2400" b="1" dirty="0">
                <a:solidFill>
                  <a:srgbClr val="8026E1"/>
                </a:solidFill>
                <a:cs typeface="B Nazanin" panose="00000400000000000000" pitchFamily="2" charset="-78"/>
              </a:rPr>
            </a:br>
            <a:r>
              <a:rPr lang="fa-IR" sz="2400" b="1" dirty="0" smtClean="0">
                <a:solidFill>
                  <a:srgbClr val="8026E1"/>
                </a:solidFill>
                <a:cs typeface="B Nazanin" panose="00000400000000000000" pitchFamily="2" charset="-78"/>
              </a:rPr>
              <a:t>استاد</a:t>
            </a:r>
            <a:r>
              <a:rPr lang="en-US" sz="2400" b="1" dirty="0" smtClean="0">
                <a:solidFill>
                  <a:srgbClr val="8026E1"/>
                </a:solidFill>
                <a:cs typeface="B Nazanin" panose="00000400000000000000" pitchFamily="2" charset="-78"/>
              </a:rPr>
              <a:t> :</a:t>
            </a:r>
            <a:r>
              <a:rPr lang="fa-IR" sz="2400" b="1" dirty="0" smtClean="0">
                <a:solidFill>
                  <a:srgbClr val="8026E1"/>
                </a:solidFill>
                <a:cs typeface="B Nazanin" panose="00000400000000000000" pitchFamily="2" charset="-78"/>
              </a:rPr>
              <a:t>آقای دکتر میثم سعیدی</a:t>
            </a:r>
            <a:endParaRPr lang="fa-IR" sz="2400" b="1" dirty="0">
              <a:solidFill>
                <a:srgbClr val="8026E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400" b="1" dirty="0" smtClean="0">
              <a:solidFill>
                <a:srgbClr val="8026E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400" b="1" dirty="0">
                <a:solidFill>
                  <a:srgbClr val="8026E1"/>
                </a:solidFill>
                <a:cs typeface="B Nazanin" panose="00000400000000000000" pitchFamily="2" charset="-78"/>
              </a:rPr>
              <a:t/>
            </a:r>
            <a:br>
              <a:rPr lang="fa-IR" sz="2400" b="1" dirty="0">
                <a:solidFill>
                  <a:srgbClr val="8026E1"/>
                </a:solidFill>
                <a:cs typeface="B Nazanin" panose="00000400000000000000" pitchFamily="2" charset="-78"/>
              </a:rPr>
            </a:br>
            <a:r>
              <a:rPr lang="fa-IR" sz="2400" b="1" dirty="0" smtClean="0">
                <a:solidFill>
                  <a:srgbClr val="8026E1"/>
                </a:solidFill>
                <a:cs typeface="B Nazanin" panose="00000400000000000000" pitchFamily="2" charset="-78"/>
              </a:rPr>
              <a:t>دانشجو: </a:t>
            </a:r>
            <a:r>
              <a:rPr lang="fa-IR" sz="2400" b="1" dirty="0">
                <a:solidFill>
                  <a:srgbClr val="8026E1"/>
                </a:solidFill>
                <a:cs typeface="B Nazanin" panose="00000400000000000000" pitchFamily="2" charset="-78"/>
              </a:rPr>
              <a:t>مبینا بالایی</a:t>
            </a:r>
            <a:endParaRPr lang="en-US" sz="2400" b="1" dirty="0">
              <a:solidFill>
                <a:srgbClr val="8026E1"/>
              </a:solidFill>
              <a:latin typeface="IRANSans(FaNum)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306DEA-8718-495E-A9CA-F8EC854C2D86}"/>
              </a:ext>
            </a:extLst>
          </p:cNvPr>
          <p:cNvSpPr/>
          <p:nvPr/>
        </p:nvSpPr>
        <p:spPr>
          <a:xfrm>
            <a:off x="690403" y="630936"/>
            <a:ext cx="1463040" cy="146304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B1798F-34ED-4E0E-B2B3-7BAA59EF5050}"/>
              </a:ext>
            </a:extLst>
          </p:cNvPr>
          <p:cNvSpPr/>
          <p:nvPr/>
        </p:nvSpPr>
        <p:spPr>
          <a:xfrm>
            <a:off x="10038557" y="630936"/>
            <a:ext cx="1463040" cy="146304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831EC0-B06E-4439-92EE-352DCC443F73}"/>
              </a:ext>
            </a:extLst>
          </p:cNvPr>
          <p:cNvSpPr/>
          <p:nvPr/>
        </p:nvSpPr>
        <p:spPr>
          <a:xfrm>
            <a:off x="3805037" y="213884"/>
            <a:ext cx="4510916" cy="12376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E850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smellah 1" pitchFamily="2" charset="0"/>
                <a:cs typeface="B Nazanin" panose="00000400000000000000" pitchFamily="2" charset="-78"/>
              </a:rPr>
              <a:t>به نام خدای مهربان</a:t>
            </a:r>
            <a:endParaRPr lang="en-US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smellah 1" pitchFamily="2" charset="0"/>
              <a:cs typeface="B Nazanin" panose="00000400000000000000" pitchFamily="2" charset="-78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7" y="549949"/>
            <a:ext cx="1534051" cy="204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052" y="549949"/>
            <a:ext cx="1803083" cy="18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3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D0E321E-BFF9-4EEA-9518-D47D6A9B80A9}"/>
              </a:ext>
            </a:extLst>
          </p:cNvPr>
          <p:cNvGrpSpPr/>
          <p:nvPr/>
        </p:nvGrpSpPr>
        <p:grpSpPr>
          <a:xfrm>
            <a:off x="10522530" y="5911703"/>
            <a:ext cx="1934870" cy="1144860"/>
            <a:chOff x="10522530" y="5911703"/>
            <a:chExt cx="1934870" cy="11448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0A0DAEE-7248-4E65-8CF6-6E0B22E62766}"/>
                </a:ext>
              </a:extLst>
            </p:cNvPr>
            <p:cNvSpPr/>
            <p:nvPr/>
          </p:nvSpPr>
          <p:spPr>
            <a:xfrm>
              <a:off x="11439386" y="5911703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1524D1D-BBC0-4B79-9686-2F1CBEF4F773}"/>
                </a:ext>
              </a:extLst>
            </p:cNvPr>
            <p:cNvSpPr/>
            <p:nvPr/>
          </p:nvSpPr>
          <p:spPr>
            <a:xfrm>
              <a:off x="11806241" y="6634580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09B7D1-93CB-4F30-893C-34B6A0B90F32}"/>
                </a:ext>
              </a:extLst>
            </p:cNvPr>
            <p:cNvSpPr/>
            <p:nvPr/>
          </p:nvSpPr>
          <p:spPr>
            <a:xfrm>
              <a:off x="11791904" y="632679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DD93A1-3E4D-4BD3-BB55-1AB315CAEF3F}"/>
                </a:ext>
              </a:extLst>
            </p:cNvPr>
            <p:cNvSpPr/>
            <p:nvPr/>
          </p:nvSpPr>
          <p:spPr>
            <a:xfrm>
              <a:off x="10522530" y="6690803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B61485B-B51F-4892-ACB2-87C304251516}"/>
                </a:ext>
              </a:extLst>
            </p:cNvPr>
            <p:cNvSpPr/>
            <p:nvPr/>
          </p:nvSpPr>
          <p:spPr>
            <a:xfrm>
              <a:off x="11037038" y="6680300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FBB39E3-B00F-4B11-8F23-0A9B3DF3F60E}"/>
                </a:ext>
              </a:extLst>
            </p:cNvPr>
            <p:cNvSpPr/>
            <p:nvPr/>
          </p:nvSpPr>
          <p:spPr>
            <a:xfrm>
              <a:off x="11498681" y="678768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D40C579-77F3-4F0F-8E8B-AB32A9099535}"/>
                </a:ext>
              </a:extLst>
            </p:cNvPr>
            <p:cNvSpPr/>
            <p:nvPr/>
          </p:nvSpPr>
          <p:spPr>
            <a:xfrm>
              <a:off x="11399403" y="6395416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ADEBD6-6BE6-422A-808C-BCB468AE2C86}"/>
                </a:ext>
              </a:extLst>
            </p:cNvPr>
            <p:cNvSpPr/>
            <p:nvPr/>
          </p:nvSpPr>
          <p:spPr>
            <a:xfrm>
              <a:off x="12091640" y="6255878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73E836-4706-424F-A71E-6ED46A0123D8}"/>
                </a:ext>
              </a:extLst>
            </p:cNvPr>
            <p:cNvSpPr/>
            <p:nvPr/>
          </p:nvSpPr>
          <p:spPr>
            <a:xfrm>
              <a:off x="12060462" y="601164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75B063-1360-430E-A5BA-2857B766BBC8}"/>
                </a:ext>
              </a:extLst>
            </p:cNvPr>
            <p:cNvSpPr/>
            <p:nvPr/>
          </p:nvSpPr>
          <p:spPr>
            <a:xfrm>
              <a:off x="10981486" y="6326641"/>
              <a:ext cx="274320" cy="27432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75640-8C4D-4AF9-B209-A6FA506A8B2B}"/>
              </a:ext>
            </a:extLst>
          </p:cNvPr>
          <p:cNvSpPr/>
          <p:nvPr/>
        </p:nvSpPr>
        <p:spPr>
          <a:xfrm>
            <a:off x="9887827" y="729328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BBAB0-5CE6-4CBA-A805-D93FECAD3AF9}"/>
              </a:ext>
            </a:extLst>
          </p:cNvPr>
          <p:cNvSpPr/>
          <p:nvPr/>
        </p:nvSpPr>
        <p:spPr>
          <a:xfrm>
            <a:off x="9887827" y="1644605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A77594-D0BF-4F8E-A929-B3EB7458CB8B}"/>
              </a:ext>
            </a:extLst>
          </p:cNvPr>
          <p:cNvSpPr/>
          <p:nvPr/>
        </p:nvSpPr>
        <p:spPr>
          <a:xfrm>
            <a:off x="9887827" y="2559882"/>
            <a:ext cx="2103120" cy="822960"/>
          </a:xfrm>
          <a:prstGeom prst="roundRect">
            <a:avLst/>
          </a:prstGeom>
          <a:solidFill>
            <a:srgbClr val="E850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B763D5-8668-465E-A6A2-7052B44E9ED7}"/>
              </a:ext>
            </a:extLst>
          </p:cNvPr>
          <p:cNvSpPr/>
          <p:nvPr/>
        </p:nvSpPr>
        <p:spPr>
          <a:xfrm>
            <a:off x="9887827" y="3475159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4CA512-F725-4399-A2B4-62F13E624B4C}"/>
              </a:ext>
            </a:extLst>
          </p:cNvPr>
          <p:cNvSpPr/>
          <p:nvPr/>
        </p:nvSpPr>
        <p:spPr>
          <a:xfrm>
            <a:off x="9887827" y="4390436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Conclusion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CA07A-6645-4D90-AE3A-3B59B1882F6B}"/>
              </a:ext>
            </a:extLst>
          </p:cNvPr>
          <p:cNvSpPr txBox="1"/>
          <p:nvPr/>
        </p:nvSpPr>
        <p:spPr>
          <a:xfrm>
            <a:off x="10404239" y="940753"/>
            <a:ext cx="1070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PLATING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A2AFD-05AF-473D-8797-CC1861DDAE9E}"/>
              </a:ext>
            </a:extLst>
          </p:cNvPr>
          <p:cNvSpPr txBox="1"/>
          <p:nvPr/>
        </p:nvSpPr>
        <p:spPr>
          <a:xfrm>
            <a:off x="10387856" y="1856030"/>
            <a:ext cx="1103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COINING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C3FF-66DA-48D8-9116-DD169BE659ED}"/>
              </a:ext>
            </a:extLst>
          </p:cNvPr>
          <p:cNvSpPr txBox="1"/>
          <p:nvPr/>
        </p:nvSpPr>
        <p:spPr>
          <a:xfrm>
            <a:off x="10060971" y="2771307"/>
            <a:ext cx="175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u="sng" dirty="0">
                <a:solidFill>
                  <a:schemeClr val="bg1"/>
                </a:solidFill>
              </a:rPr>
              <a:t>MACHINING</a:t>
            </a:r>
            <a:endParaRPr lang="en-US" sz="2800" b="1" u="sng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B8C35-0031-4BD8-9B9E-6E009FD76D3C}"/>
              </a:ext>
            </a:extLst>
          </p:cNvPr>
          <p:cNvSpPr txBox="1"/>
          <p:nvPr/>
        </p:nvSpPr>
        <p:spPr>
          <a:xfrm>
            <a:off x="10313029" y="3686584"/>
            <a:ext cx="125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SMELTING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90807-D39E-4C5A-82BC-C917D36C55B0}"/>
              </a:ext>
            </a:extLst>
          </p:cNvPr>
          <p:cNvSpPr/>
          <p:nvPr/>
        </p:nvSpPr>
        <p:spPr>
          <a:xfrm>
            <a:off x="547684" y="233780"/>
            <a:ext cx="886968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C7F78E1-AF40-4DD0-8DC6-D71B122EA9A7}"/>
              </a:ext>
            </a:extLst>
          </p:cNvPr>
          <p:cNvSpPr txBox="1">
            <a:spLocks/>
          </p:cNvSpPr>
          <p:nvPr/>
        </p:nvSpPr>
        <p:spPr>
          <a:xfrm>
            <a:off x="3695023" y="1108335"/>
            <a:ext cx="2478885" cy="12190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3200" dirty="0" smtClean="0">
                <a:solidFill>
                  <a:schemeClr val="bg1"/>
                </a:solidFill>
              </a:rPr>
              <a:t>MACHINING</a:t>
            </a:r>
            <a:r>
              <a:rPr lang="fa-IR" sz="3200" dirty="0" smtClean="0">
                <a:solidFill>
                  <a:schemeClr val="bg1"/>
                </a:solidFill>
              </a:rPr>
              <a:t> ماشین کاری</a:t>
            </a:r>
            <a:endParaRPr lang="en-US" sz="36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DC9565-1D08-4C98-8F37-A2E1F7EC6688}"/>
              </a:ext>
            </a:extLst>
          </p:cNvPr>
          <p:cNvSpPr txBox="1"/>
          <p:nvPr/>
        </p:nvSpPr>
        <p:spPr>
          <a:xfrm>
            <a:off x="547684" y="281750"/>
            <a:ext cx="877356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>
                <a:solidFill>
                  <a:srgbClr val="7030A0"/>
                </a:solidFill>
              </a:rPr>
              <a:t>Machining is the art of using machine tools and cutting tools in combination to reduce a piece of material to some specified shape and dimensions.</a:t>
            </a:r>
            <a:endParaRPr lang="en-US" sz="2000" b="1" dirty="0">
              <a:solidFill>
                <a:srgbClr val="7030A0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8" name="Arrow: Chevron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49D8EC-9992-4B8E-83D1-96F20726A755}"/>
              </a:ext>
            </a:extLst>
          </p:cNvPr>
          <p:cNvSpPr/>
          <p:nvPr/>
        </p:nvSpPr>
        <p:spPr>
          <a:xfrm>
            <a:off x="9491407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8E45DA9-15C8-4870-9C50-BBC1D2DEA96A}"/>
              </a:ext>
            </a:extLst>
          </p:cNvPr>
          <p:cNvSpPr/>
          <p:nvPr/>
        </p:nvSpPr>
        <p:spPr>
          <a:xfrm rot="10800000">
            <a:off x="103209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07" y="2371837"/>
            <a:ext cx="6340515" cy="42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763AE-0EA1-4B95-9E92-813F775C4C44}"/>
              </a:ext>
            </a:extLst>
          </p:cNvPr>
          <p:cNvGrpSpPr/>
          <p:nvPr/>
        </p:nvGrpSpPr>
        <p:grpSpPr>
          <a:xfrm>
            <a:off x="10522530" y="5911703"/>
            <a:ext cx="1934870" cy="1144860"/>
            <a:chOff x="10522530" y="5911703"/>
            <a:chExt cx="1934870" cy="11448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9E00526-39FA-4329-9BBC-DD2425CDB2E4}"/>
                </a:ext>
              </a:extLst>
            </p:cNvPr>
            <p:cNvSpPr/>
            <p:nvPr/>
          </p:nvSpPr>
          <p:spPr>
            <a:xfrm>
              <a:off x="11439386" y="5911703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C1E84D9-9F5F-4A6C-BF46-4C9A0D592108}"/>
                </a:ext>
              </a:extLst>
            </p:cNvPr>
            <p:cNvSpPr/>
            <p:nvPr/>
          </p:nvSpPr>
          <p:spPr>
            <a:xfrm>
              <a:off x="11806241" y="6634580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F108508-4731-465D-A2E0-ECDAC1108FEC}"/>
                </a:ext>
              </a:extLst>
            </p:cNvPr>
            <p:cNvSpPr/>
            <p:nvPr/>
          </p:nvSpPr>
          <p:spPr>
            <a:xfrm>
              <a:off x="11791904" y="632679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34FF49-3E28-46EB-B7C2-1742CA82059B}"/>
                </a:ext>
              </a:extLst>
            </p:cNvPr>
            <p:cNvSpPr/>
            <p:nvPr/>
          </p:nvSpPr>
          <p:spPr>
            <a:xfrm>
              <a:off x="10522530" y="6690803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800E66-DB45-4787-B3C2-83C223D48AC2}"/>
                </a:ext>
              </a:extLst>
            </p:cNvPr>
            <p:cNvSpPr/>
            <p:nvPr/>
          </p:nvSpPr>
          <p:spPr>
            <a:xfrm>
              <a:off x="11037038" y="6680300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22E203C-6432-4A51-9863-0CF56B80256E}"/>
                </a:ext>
              </a:extLst>
            </p:cNvPr>
            <p:cNvSpPr/>
            <p:nvPr/>
          </p:nvSpPr>
          <p:spPr>
            <a:xfrm>
              <a:off x="11498681" y="678768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BF1B987-A398-4139-AEB2-89C15D7FE82E}"/>
                </a:ext>
              </a:extLst>
            </p:cNvPr>
            <p:cNvSpPr/>
            <p:nvPr/>
          </p:nvSpPr>
          <p:spPr>
            <a:xfrm>
              <a:off x="11399403" y="6395416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EE09385-8E85-4B49-A08F-B8134372ABB6}"/>
                </a:ext>
              </a:extLst>
            </p:cNvPr>
            <p:cNvSpPr/>
            <p:nvPr/>
          </p:nvSpPr>
          <p:spPr>
            <a:xfrm>
              <a:off x="12091640" y="6255878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392DB0-62E5-43B1-9DC8-A3613063CCC3}"/>
                </a:ext>
              </a:extLst>
            </p:cNvPr>
            <p:cNvSpPr/>
            <p:nvPr/>
          </p:nvSpPr>
          <p:spPr>
            <a:xfrm>
              <a:off x="12060462" y="601164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84A935A-8C4E-457D-8517-C8D998154FFD}"/>
                </a:ext>
              </a:extLst>
            </p:cNvPr>
            <p:cNvSpPr/>
            <p:nvPr/>
          </p:nvSpPr>
          <p:spPr>
            <a:xfrm>
              <a:off x="10981486" y="6326641"/>
              <a:ext cx="274320" cy="27432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75640-8C4D-4AF9-B209-A6FA506A8B2B}"/>
              </a:ext>
            </a:extLst>
          </p:cNvPr>
          <p:cNvSpPr/>
          <p:nvPr/>
        </p:nvSpPr>
        <p:spPr>
          <a:xfrm>
            <a:off x="9887827" y="729328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BBAB0-5CE6-4CBA-A805-D93FECAD3AF9}"/>
              </a:ext>
            </a:extLst>
          </p:cNvPr>
          <p:cNvSpPr/>
          <p:nvPr/>
        </p:nvSpPr>
        <p:spPr>
          <a:xfrm>
            <a:off x="9887827" y="1644605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A77594-D0BF-4F8E-A929-B3EB7458CB8B}"/>
              </a:ext>
            </a:extLst>
          </p:cNvPr>
          <p:cNvSpPr/>
          <p:nvPr/>
        </p:nvSpPr>
        <p:spPr>
          <a:xfrm>
            <a:off x="9887827" y="2559882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B763D5-8668-465E-A6A2-7052B44E9ED7}"/>
              </a:ext>
            </a:extLst>
          </p:cNvPr>
          <p:cNvSpPr/>
          <p:nvPr/>
        </p:nvSpPr>
        <p:spPr>
          <a:xfrm>
            <a:off x="9887827" y="3475159"/>
            <a:ext cx="2103120" cy="822960"/>
          </a:xfrm>
          <a:prstGeom prst="roundRect">
            <a:avLst/>
          </a:prstGeom>
          <a:solidFill>
            <a:srgbClr val="E850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4CA512-F725-4399-A2B4-62F13E624B4C}"/>
              </a:ext>
            </a:extLst>
          </p:cNvPr>
          <p:cNvSpPr/>
          <p:nvPr/>
        </p:nvSpPr>
        <p:spPr>
          <a:xfrm>
            <a:off x="9887827" y="4390436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Conclusion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CA07A-6645-4D90-AE3A-3B59B1882F6B}"/>
              </a:ext>
            </a:extLst>
          </p:cNvPr>
          <p:cNvSpPr txBox="1"/>
          <p:nvPr/>
        </p:nvSpPr>
        <p:spPr>
          <a:xfrm>
            <a:off x="10404239" y="940753"/>
            <a:ext cx="1070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PLATING</a:t>
            </a:r>
            <a:endParaRPr lang="en-US" sz="2800" b="1" u="sng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A2AFD-05AF-473D-8797-CC1861DDAE9E}"/>
              </a:ext>
            </a:extLst>
          </p:cNvPr>
          <p:cNvSpPr txBox="1"/>
          <p:nvPr/>
        </p:nvSpPr>
        <p:spPr>
          <a:xfrm>
            <a:off x="10384906" y="1856030"/>
            <a:ext cx="1108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COINING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C3FF-66DA-48D8-9116-DD169BE659ED}"/>
              </a:ext>
            </a:extLst>
          </p:cNvPr>
          <p:cNvSpPr txBox="1"/>
          <p:nvPr/>
        </p:nvSpPr>
        <p:spPr>
          <a:xfrm>
            <a:off x="10205177" y="2771307"/>
            <a:ext cx="1468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MACHINING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B8C35-0031-4BD8-9B9E-6E009FD76D3C}"/>
              </a:ext>
            </a:extLst>
          </p:cNvPr>
          <p:cNvSpPr txBox="1"/>
          <p:nvPr/>
        </p:nvSpPr>
        <p:spPr>
          <a:xfrm>
            <a:off x="10194695" y="3686584"/>
            <a:ext cx="148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u="sng" dirty="0">
                <a:solidFill>
                  <a:schemeClr val="bg1"/>
                </a:solidFill>
              </a:rPr>
              <a:t>SMELTING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90807-D39E-4C5A-82BC-C917D36C55B0}"/>
              </a:ext>
            </a:extLst>
          </p:cNvPr>
          <p:cNvSpPr/>
          <p:nvPr/>
        </p:nvSpPr>
        <p:spPr>
          <a:xfrm>
            <a:off x="499628" y="228600"/>
            <a:ext cx="886968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Operation in which a workpiece is given a specific shape or</a:t>
            </a:r>
          </a:p>
          <a:p>
            <a:pPr algn="ctr"/>
            <a:r>
              <a:rPr lang="en-US"/>
              <a:t>form by means of a rotating cutter having many cutting teeth.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74169-5AAA-4CED-BBDB-727005800E79}"/>
              </a:ext>
            </a:extLst>
          </p:cNvPr>
          <p:cNvSpPr txBox="1"/>
          <p:nvPr/>
        </p:nvSpPr>
        <p:spPr>
          <a:xfrm>
            <a:off x="562330" y="432922"/>
            <a:ext cx="874427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>
                <a:solidFill>
                  <a:srgbClr val="7030A0"/>
                </a:solidFill>
              </a:rPr>
              <a:t>The process of heating ores to a high temperature in the</a:t>
            </a:r>
          </a:p>
          <a:p>
            <a:pPr rtl="1"/>
            <a:r>
              <a:rPr lang="en-US" sz="2000" dirty="0">
                <a:solidFill>
                  <a:srgbClr val="7030A0"/>
                </a:solidFill>
              </a:rPr>
              <a:t>presence of a reducing agent such as carbon (coke) and of a fluxing</a:t>
            </a:r>
          </a:p>
          <a:p>
            <a:pPr rtl="1"/>
            <a:r>
              <a:rPr lang="en-US" sz="2000" dirty="0">
                <a:solidFill>
                  <a:srgbClr val="7030A0"/>
                </a:solidFill>
              </a:rPr>
              <a:t>agent to remove the gangue.</a:t>
            </a:r>
            <a:endParaRPr lang="en-US" sz="2000" dirty="0">
              <a:solidFill>
                <a:srgbClr val="7030A0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8" name="Arrow: Chevron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9C0AAF-38F8-44A6-9AD8-15E343F897A5}"/>
              </a:ext>
            </a:extLst>
          </p:cNvPr>
          <p:cNvSpPr/>
          <p:nvPr/>
        </p:nvSpPr>
        <p:spPr>
          <a:xfrm>
            <a:off x="9491407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19F27CE-B214-40F6-BD44-930A263F4E6E}"/>
              </a:ext>
            </a:extLst>
          </p:cNvPr>
          <p:cNvSpPr/>
          <p:nvPr/>
        </p:nvSpPr>
        <p:spPr>
          <a:xfrm rot="10800000">
            <a:off x="103209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C7F78E1-AF40-4DD0-8DC6-D71B122EA9A7}"/>
              </a:ext>
            </a:extLst>
          </p:cNvPr>
          <p:cNvSpPr txBox="1">
            <a:spLocks/>
          </p:cNvSpPr>
          <p:nvPr/>
        </p:nvSpPr>
        <p:spPr>
          <a:xfrm>
            <a:off x="3956405" y="1452532"/>
            <a:ext cx="1956122" cy="7773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400" dirty="0" smtClean="0">
                <a:solidFill>
                  <a:schemeClr val="bg1"/>
                </a:solidFill>
              </a:rPr>
              <a:t>SMELTING</a:t>
            </a:r>
            <a:r>
              <a:rPr lang="fa-IR" sz="2400" dirty="0" smtClean="0">
                <a:solidFill>
                  <a:schemeClr val="bg1"/>
                </a:solidFill>
              </a:rPr>
              <a:t> </a:t>
            </a:r>
          </a:p>
          <a:p>
            <a:pPr rtl="1"/>
            <a:r>
              <a:rPr lang="fa-IR" sz="2400" b="1" dirty="0" smtClean="0">
                <a:solidFill>
                  <a:schemeClr val="bg1"/>
                </a:solidFill>
                <a:latin typeface="IRANSans(FaNum)" panose="02040503050201020203" pitchFamily="18" charset="-78"/>
                <a:cs typeface="IRANSans(FaNum)" panose="02040503050201020203" pitchFamily="18" charset="-78"/>
              </a:rPr>
              <a:t>ذوب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074" y="2370893"/>
            <a:ext cx="4698189" cy="429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8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712E12-2134-426F-9E87-1F1EDA8CC540}"/>
              </a:ext>
            </a:extLst>
          </p:cNvPr>
          <p:cNvSpPr/>
          <p:nvPr/>
        </p:nvSpPr>
        <p:spPr>
          <a:xfrm>
            <a:off x="509955" y="444012"/>
            <a:ext cx="8062546" cy="5969977"/>
          </a:xfrm>
          <a:prstGeom prst="rect">
            <a:avLst/>
          </a:prstGeom>
          <a:noFill/>
          <a:ln w="19050">
            <a:solidFill>
              <a:srgbClr val="E85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7CDE03-E50A-436E-AB42-59435EA0FBE5}"/>
              </a:ext>
            </a:extLst>
          </p:cNvPr>
          <p:cNvGrpSpPr/>
          <p:nvPr/>
        </p:nvGrpSpPr>
        <p:grpSpPr>
          <a:xfrm>
            <a:off x="9064870" y="-184639"/>
            <a:ext cx="2103120" cy="4281854"/>
            <a:chOff x="9064870" y="-184639"/>
            <a:chExt cx="2103120" cy="42818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5187328-C988-434C-B062-ECA1F3DF8F33}"/>
                </a:ext>
              </a:extLst>
            </p:cNvPr>
            <p:cNvSpPr/>
            <p:nvPr/>
          </p:nvSpPr>
          <p:spPr>
            <a:xfrm>
              <a:off x="9064870" y="-184639"/>
              <a:ext cx="2103120" cy="42818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50E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37B737-69C1-4382-9B32-5D14FADCD527}"/>
                </a:ext>
              </a:extLst>
            </p:cNvPr>
            <p:cNvSpPr txBox="1"/>
            <p:nvPr/>
          </p:nvSpPr>
          <p:spPr>
            <a:xfrm rot="16200000">
              <a:off x="8912414" y="1663900"/>
              <a:ext cx="2408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en-US" sz="3200" b="1" dirty="0">
                  <a:latin typeface="IRANSans(FaNum)" panose="02040503050201020203" pitchFamily="18" charset="-78"/>
                  <a:cs typeface="IRANSans(FaNum)" panose="02040503050201020203" pitchFamily="18" charset="-78"/>
                </a:rPr>
                <a:t>Conclusion</a:t>
              </a:r>
              <a:endParaRPr lang="en-US" sz="3200" b="1" dirty="0">
                <a:latin typeface="IRANSans(FaNum)" panose="02040503050201020203" pitchFamily="18" charset="-78"/>
                <a:cs typeface="IRANSans(FaNum)" panose="02040503050201020203" pitchFamily="18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0718DF-F75E-4BD2-AF01-5483AD01315B}"/>
              </a:ext>
            </a:extLst>
          </p:cNvPr>
          <p:cNvGrpSpPr/>
          <p:nvPr/>
        </p:nvGrpSpPr>
        <p:grpSpPr>
          <a:xfrm>
            <a:off x="9701192" y="4435279"/>
            <a:ext cx="2749886" cy="2583913"/>
            <a:chOff x="9701192" y="4435279"/>
            <a:chExt cx="2749886" cy="25839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0BF5BF-FD20-4DBE-BB25-582BEC34721C}"/>
                </a:ext>
              </a:extLst>
            </p:cNvPr>
            <p:cNvSpPr/>
            <p:nvPr/>
          </p:nvSpPr>
          <p:spPr>
            <a:xfrm>
              <a:off x="11316285" y="6089552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771E41-0C51-4B36-A1FF-63BED9524110}"/>
                </a:ext>
              </a:extLst>
            </p:cNvPr>
            <p:cNvSpPr/>
            <p:nvPr/>
          </p:nvSpPr>
          <p:spPr>
            <a:xfrm>
              <a:off x="11316285" y="5662832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AF0387-D737-4E2D-953B-AEF6DD9566F4}"/>
                </a:ext>
              </a:extLst>
            </p:cNvPr>
            <p:cNvSpPr/>
            <p:nvPr/>
          </p:nvSpPr>
          <p:spPr>
            <a:xfrm>
              <a:off x="10761784" y="5815232"/>
              <a:ext cx="457200" cy="45720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5A85F1-E085-4E05-8681-A07A1D6A49EC}"/>
                </a:ext>
              </a:extLst>
            </p:cNvPr>
            <p:cNvSpPr/>
            <p:nvPr/>
          </p:nvSpPr>
          <p:spPr>
            <a:xfrm>
              <a:off x="10408818" y="6231109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650A2F8-17C4-42E9-BAB7-E6F019168B22}"/>
                </a:ext>
              </a:extLst>
            </p:cNvPr>
            <p:cNvSpPr/>
            <p:nvPr/>
          </p:nvSpPr>
          <p:spPr>
            <a:xfrm>
              <a:off x="10913012" y="5297072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DF46E4-E63F-45A1-ACCA-885BEFF30CE7}"/>
                </a:ext>
              </a:extLst>
            </p:cNvPr>
            <p:cNvSpPr/>
            <p:nvPr/>
          </p:nvSpPr>
          <p:spPr>
            <a:xfrm>
              <a:off x="10290516" y="5708552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19E5E2-58CE-42A4-A6D6-02CAB1B832B1}"/>
                </a:ext>
              </a:extLst>
            </p:cNvPr>
            <p:cNvSpPr/>
            <p:nvPr/>
          </p:nvSpPr>
          <p:spPr>
            <a:xfrm>
              <a:off x="10891223" y="6424832"/>
              <a:ext cx="457200" cy="45720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F0CDEA-73C6-4558-A3E9-F7FE1C6D7FA3}"/>
                </a:ext>
              </a:extLst>
            </p:cNvPr>
            <p:cNvSpPr/>
            <p:nvPr/>
          </p:nvSpPr>
          <p:spPr>
            <a:xfrm>
              <a:off x="9832591" y="5982872"/>
              <a:ext cx="457200" cy="45720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916A4C8-9C62-497D-BD16-A8E1149009CB}"/>
                </a:ext>
              </a:extLst>
            </p:cNvPr>
            <p:cNvSpPr/>
            <p:nvPr/>
          </p:nvSpPr>
          <p:spPr>
            <a:xfrm>
              <a:off x="10166425" y="6596869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5225532-E143-498A-A169-4E3D50289671}"/>
                </a:ext>
              </a:extLst>
            </p:cNvPr>
            <p:cNvSpPr/>
            <p:nvPr/>
          </p:nvSpPr>
          <p:spPr>
            <a:xfrm>
              <a:off x="11798901" y="657342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849B074-B1CE-4EF6-A93B-81472FA2AC65}"/>
                </a:ext>
              </a:extLst>
            </p:cNvPr>
            <p:cNvSpPr/>
            <p:nvPr/>
          </p:nvSpPr>
          <p:spPr>
            <a:xfrm>
              <a:off x="10571869" y="5388512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FF7D3B-C57E-47DB-A339-6461FBAC22D4}"/>
                </a:ext>
              </a:extLst>
            </p:cNvPr>
            <p:cNvSpPr/>
            <p:nvPr/>
          </p:nvSpPr>
          <p:spPr>
            <a:xfrm>
              <a:off x="11661741" y="5205632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0E500D-7561-4202-B267-ABAC2BAE9370}"/>
                </a:ext>
              </a:extLst>
            </p:cNvPr>
            <p:cNvSpPr/>
            <p:nvPr/>
          </p:nvSpPr>
          <p:spPr>
            <a:xfrm>
              <a:off x="9701192" y="6505429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44A613-524A-42DF-8CFF-BF743019CF6A}"/>
                </a:ext>
              </a:extLst>
            </p:cNvPr>
            <p:cNvSpPr/>
            <p:nvPr/>
          </p:nvSpPr>
          <p:spPr>
            <a:xfrm>
              <a:off x="11719558" y="5678072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54CB9C-B71D-4786-86BD-A075CD3156E5}"/>
                </a:ext>
              </a:extLst>
            </p:cNvPr>
            <p:cNvSpPr/>
            <p:nvPr/>
          </p:nvSpPr>
          <p:spPr>
            <a:xfrm>
              <a:off x="11171232" y="4824632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3FF687-A52E-45C0-B844-A392313A4902}"/>
                </a:ext>
              </a:extLst>
            </p:cNvPr>
            <p:cNvSpPr/>
            <p:nvPr/>
          </p:nvSpPr>
          <p:spPr>
            <a:xfrm>
              <a:off x="11661741" y="4593834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5BBC3AE-4123-4D2C-9106-D992744F4F61}"/>
                </a:ext>
              </a:extLst>
            </p:cNvPr>
            <p:cNvSpPr/>
            <p:nvPr/>
          </p:nvSpPr>
          <p:spPr>
            <a:xfrm>
              <a:off x="11924227" y="6139669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C92F388-ABED-4728-9C92-C3871C117B66}"/>
                </a:ext>
              </a:extLst>
            </p:cNvPr>
            <p:cNvSpPr/>
            <p:nvPr/>
          </p:nvSpPr>
          <p:spPr>
            <a:xfrm>
              <a:off x="12085318" y="5003409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33D6CB0-48C4-4039-B311-886094A60FE3}"/>
                </a:ext>
              </a:extLst>
            </p:cNvPr>
            <p:cNvSpPr/>
            <p:nvPr/>
          </p:nvSpPr>
          <p:spPr>
            <a:xfrm>
              <a:off x="11401963" y="6653432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159DA2-A4CB-49A5-951A-DE7B1F6B9A78}"/>
                </a:ext>
              </a:extLst>
            </p:cNvPr>
            <p:cNvSpPr/>
            <p:nvPr/>
          </p:nvSpPr>
          <p:spPr>
            <a:xfrm>
              <a:off x="12082872" y="443527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8EB0B4-6DD0-40E2-BE94-D3E12F62671E}"/>
                </a:ext>
              </a:extLst>
            </p:cNvPr>
            <p:cNvSpPr/>
            <p:nvPr/>
          </p:nvSpPr>
          <p:spPr>
            <a:xfrm>
              <a:off x="10524317" y="675967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931067" y="848375"/>
            <a:ext cx="718278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cs typeface="B Nazanin" panose="00000400000000000000" pitchFamily="2" charset="-78"/>
              </a:rPr>
              <a:t>Brazing</a:t>
            </a:r>
            <a:endParaRPr lang="fa-IR" b="1" dirty="0" smtClean="0">
              <a:cs typeface="B Nazanin" panose="00000400000000000000" pitchFamily="2" charset="-78"/>
            </a:endParaRPr>
          </a:p>
          <a:p>
            <a:endParaRPr lang="fa-IR" b="1" dirty="0">
              <a:cs typeface="B Nazanin" panose="00000400000000000000" pitchFamily="2" charset="-78"/>
            </a:endParaRPr>
          </a:p>
          <a:p>
            <a:r>
              <a:rPr lang="en-US" b="1" dirty="0" smtClean="0"/>
              <a:t>CASTING</a:t>
            </a:r>
            <a:endParaRPr lang="fa-IR" b="1" dirty="0" smtClean="0"/>
          </a:p>
          <a:p>
            <a:endParaRPr lang="fa-IR" b="1" dirty="0">
              <a:cs typeface="IRANSans(FaNum)" panose="02040503050201020203" pitchFamily="18" charset="-78"/>
            </a:endParaRPr>
          </a:p>
          <a:p>
            <a:r>
              <a:rPr lang="en-US" b="1" dirty="0" smtClean="0"/>
              <a:t>FORGING</a:t>
            </a:r>
            <a:endParaRPr lang="fa-IR" b="1" dirty="0" smtClean="0"/>
          </a:p>
          <a:p>
            <a:endParaRPr lang="fa-IR" b="1" dirty="0">
              <a:cs typeface="IRANSans(FaNum)" panose="02040503050201020203" pitchFamily="18" charset="-78"/>
            </a:endParaRPr>
          </a:p>
          <a:p>
            <a:r>
              <a:rPr lang="en-US" b="1" dirty="0"/>
              <a:t>MILLING</a:t>
            </a:r>
            <a:endParaRPr lang="en-US" b="1" dirty="0">
              <a:cs typeface="IRANSans(FaNum)" panose="02040503050201020203" pitchFamily="18" charset="-78"/>
            </a:endParaRPr>
          </a:p>
          <a:p>
            <a:endParaRPr lang="fa-IR" b="1" dirty="0" smtClean="0">
              <a:cs typeface="IRANSans(FaNum)" panose="02040503050201020203" pitchFamily="18" charset="-78"/>
            </a:endParaRPr>
          </a:p>
          <a:p>
            <a:r>
              <a:rPr lang="en-US" b="1" dirty="0"/>
              <a:t>STAMPING</a:t>
            </a:r>
            <a:endParaRPr lang="en-US" b="1" dirty="0">
              <a:cs typeface="IRANSans(FaNum)" panose="02040503050201020203" pitchFamily="18" charset="-78"/>
            </a:endParaRPr>
          </a:p>
          <a:p>
            <a:endParaRPr lang="fa-IR" b="1" dirty="0" smtClean="0">
              <a:cs typeface="IRANSans(FaNum)" panose="02040503050201020203" pitchFamily="18" charset="-78"/>
            </a:endParaRPr>
          </a:p>
          <a:p>
            <a:r>
              <a:rPr lang="en-US" b="1" dirty="0"/>
              <a:t>WELDING</a:t>
            </a:r>
            <a:endParaRPr lang="en-US" b="1" dirty="0">
              <a:cs typeface="IRANSans(FaNum)" panose="02040503050201020203" pitchFamily="18" charset="-78"/>
            </a:endParaRPr>
          </a:p>
          <a:p>
            <a:endParaRPr lang="fa-IR" b="1" dirty="0" smtClean="0">
              <a:cs typeface="IRANSans(FaNum)" panose="02040503050201020203" pitchFamily="18" charset="-78"/>
            </a:endParaRPr>
          </a:p>
          <a:p>
            <a:r>
              <a:rPr lang="en-US" b="1" dirty="0"/>
              <a:t>PLATING</a:t>
            </a:r>
            <a:endParaRPr lang="en-US" b="1" dirty="0">
              <a:cs typeface="IRANSans(FaNum)" panose="02040503050201020203" pitchFamily="18" charset="-78"/>
            </a:endParaRPr>
          </a:p>
          <a:p>
            <a:endParaRPr lang="en-US" b="1" dirty="0">
              <a:cs typeface="IRANSans(FaNum)" panose="02040503050201020203" pitchFamily="18" charset="-78"/>
            </a:endParaRPr>
          </a:p>
          <a:p>
            <a:pPr rtl="1"/>
            <a:r>
              <a:rPr lang="en-US" b="1" dirty="0" smtClean="0"/>
              <a:t>COINING</a:t>
            </a:r>
            <a:endParaRPr lang="fa-IR" b="1" dirty="0" smtClean="0"/>
          </a:p>
          <a:p>
            <a:pPr rtl="1"/>
            <a:endParaRPr lang="fa-IR" b="1" dirty="0">
              <a:cs typeface="IRANSans(FaNum)" panose="02040503050201020203" pitchFamily="18" charset="-78"/>
            </a:endParaRPr>
          </a:p>
          <a:p>
            <a:pPr rtl="1"/>
            <a:r>
              <a:rPr lang="en-US" b="1" dirty="0" smtClean="0"/>
              <a:t>MACHINING</a:t>
            </a:r>
            <a:endParaRPr lang="fa-IR" b="1" dirty="0" smtClean="0"/>
          </a:p>
          <a:p>
            <a:pPr rtl="1"/>
            <a:endParaRPr lang="fa-IR" b="1" dirty="0">
              <a:cs typeface="IRANSans(FaNum)" panose="02040503050201020203" pitchFamily="18" charset="-78"/>
            </a:endParaRPr>
          </a:p>
          <a:p>
            <a:pPr rtl="1"/>
            <a:r>
              <a:rPr lang="en-US" b="1" dirty="0"/>
              <a:t>SMELTING</a:t>
            </a:r>
          </a:p>
          <a:p>
            <a:pPr rtl="1"/>
            <a:endParaRPr lang="en-US" b="1" dirty="0">
              <a:cs typeface="IRANSans(FaNum)" panose="02040503050201020203" pitchFamily="18" charset="-78"/>
            </a:endParaRPr>
          </a:p>
          <a:p>
            <a:pPr rtl="1"/>
            <a:endParaRPr lang="en-US" b="1" dirty="0">
              <a:cs typeface="IRANSans(FaNum)" panose="02040503050201020203" pitchFamily="18" charset="-78"/>
            </a:endParaRPr>
          </a:p>
          <a:p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  </a:t>
            </a:r>
          </a:p>
          <a:p>
            <a:endParaRPr lang="fa-IR" b="1" dirty="0">
              <a:cs typeface="B Nazanin" panose="00000400000000000000" pitchFamily="2" charset="-78"/>
            </a:endParaRPr>
          </a:p>
          <a:p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218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712E12-2134-426F-9E87-1F1EDA8CC540}"/>
              </a:ext>
            </a:extLst>
          </p:cNvPr>
          <p:cNvSpPr/>
          <p:nvPr/>
        </p:nvSpPr>
        <p:spPr>
          <a:xfrm>
            <a:off x="509955" y="444012"/>
            <a:ext cx="8062546" cy="5969977"/>
          </a:xfrm>
          <a:prstGeom prst="rect">
            <a:avLst/>
          </a:prstGeom>
          <a:noFill/>
          <a:ln w="19050">
            <a:solidFill>
              <a:srgbClr val="E85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7CDE03-E50A-436E-AB42-59435EA0FBE5}"/>
              </a:ext>
            </a:extLst>
          </p:cNvPr>
          <p:cNvGrpSpPr/>
          <p:nvPr/>
        </p:nvGrpSpPr>
        <p:grpSpPr>
          <a:xfrm>
            <a:off x="9064870" y="-184639"/>
            <a:ext cx="2103120" cy="4281854"/>
            <a:chOff x="9064870" y="-184639"/>
            <a:chExt cx="2103120" cy="42818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5187328-C988-434C-B062-ECA1F3DF8F33}"/>
                </a:ext>
              </a:extLst>
            </p:cNvPr>
            <p:cNvSpPr/>
            <p:nvPr/>
          </p:nvSpPr>
          <p:spPr>
            <a:xfrm>
              <a:off x="9064870" y="-184639"/>
              <a:ext cx="2103120" cy="42818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50E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37B737-69C1-4382-9B32-5D14FADCD527}"/>
                </a:ext>
              </a:extLst>
            </p:cNvPr>
            <p:cNvSpPr txBox="1"/>
            <p:nvPr/>
          </p:nvSpPr>
          <p:spPr>
            <a:xfrm rot="16200000">
              <a:off x="8912414" y="1663900"/>
              <a:ext cx="2408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en-US" sz="3200" b="1" dirty="0">
                  <a:latin typeface="IRANSans(FaNum)" panose="02040503050201020203" pitchFamily="18" charset="-78"/>
                  <a:cs typeface="IRANSans(FaNum)" panose="02040503050201020203" pitchFamily="18" charset="-78"/>
                </a:rPr>
                <a:t>Conclusion</a:t>
              </a:r>
              <a:endParaRPr lang="en-US" sz="3200" b="1" dirty="0">
                <a:latin typeface="IRANSans(FaNum)" panose="02040503050201020203" pitchFamily="18" charset="-78"/>
                <a:cs typeface="IRANSans(FaNum)" panose="02040503050201020203" pitchFamily="18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0718DF-F75E-4BD2-AF01-5483AD01315B}"/>
              </a:ext>
            </a:extLst>
          </p:cNvPr>
          <p:cNvGrpSpPr/>
          <p:nvPr/>
        </p:nvGrpSpPr>
        <p:grpSpPr>
          <a:xfrm>
            <a:off x="9701192" y="4435279"/>
            <a:ext cx="2749886" cy="2583913"/>
            <a:chOff x="9701192" y="4435279"/>
            <a:chExt cx="2749886" cy="25839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0BF5BF-FD20-4DBE-BB25-582BEC34721C}"/>
                </a:ext>
              </a:extLst>
            </p:cNvPr>
            <p:cNvSpPr/>
            <p:nvPr/>
          </p:nvSpPr>
          <p:spPr>
            <a:xfrm>
              <a:off x="11316285" y="6089552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771E41-0C51-4B36-A1FF-63BED9524110}"/>
                </a:ext>
              </a:extLst>
            </p:cNvPr>
            <p:cNvSpPr/>
            <p:nvPr/>
          </p:nvSpPr>
          <p:spPr>
            <a:xfrm>
              <a:off x="11316285" y="5662832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AF0387-D737-4E2D-953B-AEF6DD9566F4}"/>
                </a:ext>
              </a:extLst>
            </p:cNvPr>
            <p:cNvSpPr/>
            <p:nvPr/>
          </p:nvSpPr>
          <p:spPr>
            <a:xfrm>
              <a:off x="10761784" y="5815232"/>
              <a:ext cx="457200" cy="45720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5A85F1-E085-4E05-8681-A07A1D6A49EC}"/>
                </a:ext>
              </a:extLst>
            </p:cNvPr>
            <p:cNvSpPr/>
            <p:nvPr/>
          </p:nvSpPr>
          <p:spPr>
            <a:xfrm>
              <a:off x="10408818" y="6231109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650A2F8-17C4-42E9-BAB7-E6F019168B22}"/>
                </a:ext>
              </a:extLst>
            </p:cNvPr>
            <p:cNvSpPr/>
            <p:nvPr/>
          </p:nvSpPr>
          <p:spPr>
            <a:xfrm>
              <a:off x="10913012" y="5297072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DF46E4-E63F-45A1-ACCA-885BEFF30CE7}"/>
                </a:ext>
              </a:extLst>
            </p:cNvPr>
            <p:cNvSpPr/>
            <p:nvPr/>
          </p:nvSpPr>
          <p:spPr>
            <a:xfrm>
              <a:off x="10290516" y="5708552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19E5E2-58CE-42A4-A6D6-02CAB1B832B1}"/>
                </a:ext>
              </a:extLst>
            </p:cNvPr>
            <p:cNvSpPr/>
            <p:nvPr/>
          </p:nvSpPr>
          <p:spPr>
            <a:xfrm>
              <a:off x="10891223" y="6424832"/>
              <a:ext cx="457200" cy="45720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F0CDEA-73C6-4558-A3E9-F7FE1C6D7FA3}"/>
                </a:ext>
              </a:extLst>
            </p:cNvPr>
            <p:cNvSpPr/>
            <p:nvPr/>
          </p:nvSpPr>
          <p:spPr>
            <a:xfrm>
              <a:off x="9832591" y="5982872"/>
              <a:ext cx="457200" cy="45720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916A4C8-9C62-497D-BD16-A8E1149009CB}"/>
                </a:ext>
              </a:extLst>
            </p:cNvPr>
            <p:cNvSpPr/>
            <p:nvPr/>
          </p:nvSpPr>
          <p:spPr>
            <a:xfrm>
              <a:off x="10166425" y="6596869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5225532-E143-498A-A169-4E3D50289671}"/>
                </a:ext>
              </a:extLst>
            </p:cNvPr>
            <p:cNvSpPr/>
            <p:nvPr/>
          </p:nvSpPr>
          <p:spPr>
            <a:xfrm>
              <a:off x="11798901" y="657342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849B074-B1CE-4EF6-A93B-81472FA2AC65}"/>
                </a:ext>
              </a:extLst>
            </p:cNvPr>
            <p:cNvSpPr/>
            <p:nvPr/>
          </p:nvSpPr>
          <p:spPr>
            <a:xfrm>
              <a:off x="10571869" y="5388512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FF7D3B-C57E-47DB-A339-6461FBAC22D4}"/>
                </a:ext>
              </a:extLst>
            </p:cNvPr>
            <p:cNvSpPr/>
            <p:nvPr/>
          </p:nvSpPr>
          <p:spPr>
            <a:xfrm>
              <a:off x="11661741" y="5205632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0E500D-7561-4202-B267-ABAC2BAE9370}"/>
                </a:ext>
              </a:extLst>
            </p:cNvPr>
            <p:cNvSpPr/>
            <p:nvPr/>
          </p:nvSpPr>
          <p:spPr>
            <a:xfrm>
              <a:off x="9701192" y="6505429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44A613-524A-42DF-8CFF-BF743019CF6A}"/>
                </a:ext>
              </a:extLst>
            </p:cNvPr>
            <p:cNvSpPr/>
            <p:nvPr/>
          </p:nvSpPr>
          <p:spPr>
            <a:xfrm>
              <a:off x="11719558" y="5678072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54CB9C-B71D-4786-86BD-A075CD3156E5}"/>
                </a:ext>
              </a:extLst>
            </p:cNvPr>
            <p:cNvSpPr/>
            <p:nvPr/>
          </p:nvSpPr>
          <p:spPr>
            <a:xfrm>
              <a:off x="11171232" y="4824632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3FF687-A52E-45C0-B844-A392313A4902}"/>
                </a:ext>
              </a:extLst>
            </p:cNvPr>
            <p:cNvSpPr/>
            <p:nvPr/>
          </p:nvSpPr>
          <p:spPr>
            <a:xfrm>
              <a:off x="11661741" y="4593834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5BBC3AE-4123-4D2C-9106-D992744F4F61}"/>
                </a:ext>
              </a:extLst>
            </p:cNvPr>
            <p:cNvSpPr/>
            <p:nvPr/>
          </p:nvSpPr>
          <p:spPr>
            <a:xfrm>
              <a:off x="11924227" y="6139669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C92F388-ABED-4728-9C92-C3871C117B66}"/>
                </a:ext>
              </a:extLst>
            </p:cNvPr>
            <p:cNvSpPr/>
            <p:nvPr/>
          </p:nvSpPr>
          <p:spPr>
            <a:xfrm>
              <a:off x="12085318" y="5003409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33D6CB0-48C4-4039-B311-886094A60FE3}"/>
                </a:ext>
              </a:extLst>
            </p:cNvPr>
            <p:cNvSpPr/>
            <p:nvPr/>
          </p:nvSpPr>
          <p:spPr>
            <a:xfrm>
              <a:off x="11401963" y="6653432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159DA2-A4CB-49A5-951A-DE7B1F6B9A78}"/>
                </a:ext>
              </a:extLst>
            </p:cNvPr>
            <p:cNvSpPr/>
            <p:nvPr/>
          </p:nvSpPr>
          <p:spPr>
            <a:xfrm>
              <a:off x="12082872" y="443527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8EB0B4-6DD0-40E2-BE94-D3E12F62671E}"/>
                </a:ext>
              </a:extLst>
            </p:cNvPr>
            <p:cNvSpPr/>
            <p:nvPr/>
          </p:nvSpPr>
          <p:spPr>
            <a:xfrm>
              <a:off x="10524317" y="675967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931067" y="848375"/>
            <a:ext cx="718278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cs typeface="B Nazanin" panose="00000400000000000000" pitchFamily="2" charset="-78"/>
              </a:rPr>
              <a:t>Brazing</a:t>
            </a:r>
            <a:endParaRPr lang="fa-IR" b="1" dirty="0" smtClean="0">
              <a:cs typeface="B Nazanin" panose="00000400000000000000" pitchFamily="2" charset="-78"/>
            </a:endParaRPr>
          </a:p>
          <a:p>
            <a:endParaRPr lang="fa-IR" b="1" dirty="0">
              <a:cs typeface="B Nazanin" panose="00000400000000000000" pitchFamily="2" charset="-78"/>
            </a:endParaRPr>
          </a:p>
          <a:p>
            <a:r>
              <a:rPr lang="en-US" b="1" dirty="0" smtClean="0"/>
              <a:t>CASTING</a:t>
            </a:r>
            <a:endParaRPr lang="fa-IR" b="1" dirty="0" smtClean="0"/>
          </a:p>
          <a:p>
            <a:endParaRPr lang="fa-IR" b="1" dirty="0">
              <a:cs typeface="IRANSans(FaNum)" panose="02040503050201020203" pitchFamily="18" charset="-78"/>
            </a:endParaRPr>
          </a:p>
          <a:p>
            <a:r>
              <a:rPr lang="en-US" b="1" dirty="0" smtClean="0"/>
              <a:t>FORGING</a:t>
            </a:r>
            <a:endParaRPr lang="fa-IR" b="1" dirty="0" smtClean="0"/>
          </a:p>
          <a:p>
            <a:endParaRPr lang="fa-IR" b="1" dirty="0">
              <a:cs typeface="IRANSans(FaNum)" panose="02040503050201020203" pitchFamily="18" charset="-78"/>
            </a:endParaRPr>
          </a:p>
          <a:p>
            <a:r>
              <a:rPr lang="en-US" b="1" dirty="0"/>
              <a:t>MILLING</a:t>
            </a:r>
            <a:endParaRPr lang="en-US" b="1" dirty="0">
              <a:cs typeface="IRANSans(FaNum)" panose="02040503050201020203" pitchFamily="18" charset="-78"/>
            </a:endParaRPr>
          </a:p>
          <a:p>
            <a:endParaRPr lang="fa-IR" b="1" dirty="0" smtClean="0">
              <a:cs typeface="IRANSans(FaNum)" panose="02040503050201020203" pitchFamily="18" charset="-78"/>
            </a:endParaRPr>
          </a:p>
          <a:p>
            <a:r>
              <a:rPr lang="en-US" b="1" dirty="0"/>
              <a:t>STAMPING</a:t>
            </a:r>
            <a:endParaRPr lang="en-US" b="1" dirty="0">
              <a:cs typeface="IRANSans(FaNum)" panose="02040503050201020203" pitchFamily="18" charset="-78"/>
            </a:endParaRPr>
          </a:p>
          <a:p>
            <a:endParaRPr lang="fa-IR" b="1" dirty="0" smtClean="0">
              <a:cs typeface="IRANSans(FaNum)" panose="02040503050201020203" pitchFamily="18" charset="-78"/>
            </a:endParaRPr>
          </a:p>
          <a:p>
            <a:r>
              <a:rPr lang="en-US" b="1" dirty="0"/>
              <a:t>WELDING</a:t>
            </a:r>
            <a:endParaRPr lang="en-US" b="1" dirty="0">
              <a:cs typeface="IRANSans(FaNum)" panose="02040503050201020203" pitchFamily="18" charset="-78"/>
            </a:endParaRPr>
          </a:p>
          <a:p>
            <a:endParaRPr lang="fa-IR" b="1" dirty="0" smtClean="0">
              <a:cs typeface="IRANSans(FaNum)" panose="02040503050201020203" pitchFamily="18" charset="-78"/>
            </a:endParaRPr>
          </a:p>
          <a:p>
            <a:r>
              <a:rPr lang="en-US" b="1" dirty="0"/>
              <a:t>PLATING</a:t>
            </a:r>
            <a:endParaRPr lang="en-US" b="1" dirty="0">
              <a:cs typeface="IRANSans(FaNum)" panose="02040503050201020203" pitchFamily="18" charset="-78"/>
            </a:endParaRPr>
          </a:p>
          <a:p>
            <a:endParaRPr lang="en-US" b="1" dirty="0">
              <a:cs typeface="IRANSans(FaNum)" panose="02040503050201020203" pitchFamily="18" charset="-78"/>
            </a:endParaRPr>
          </a:p>
          <a:p>
            <a:pPr rtl="1"/>
            <a:r>
              <a:rPr lang="en-US" b="1" dirty="0" smtClean="0"/>
              <a:t>COINING</a:t>
            </a:r>
            <a:endParaRPr lang="fa-IR" b="1" dirty="0" smtClean="0"/>
          </a:p>
          <a:p>
            <a:pPr rtl="1"/>
            <a:endParaRPr lang="fa-IR" b="1" dirty="0">
              <a:cs typeface="IRANSans(FaNum)" panose="02040503050201020203" pitchFamily="18" charset="-78"/>
            </a:endParaRPr>
          </a:p>
          <a:p>
            <a:pPr rtl="1"/>
            <a:r>
              <a:rPr lang="en-US" b="1" dirty="0" smtClean="0"/>
              <a:t>MACHINING</a:t>
            </a:r>
            <a:endParaRPr lang="fa-IR" b="1" dirty="0" smtClean="0"/>
          </a:p>
          <a:p>
            <a:pPr rtl="1"/>
            <a:endParaRPr lang="fa-IR" b="1" dirty="0">
              <a:cs typeface="IRANSans(FaNum)" panose="02040503050201020203" pitchFamily="18" charset="-78"/>
            </a:endParaRPr>
          </a:p>
          <a:p>
            <a:pPr rtl="1"/>
            <a:r>
              <a:rPr lang="en-US" b="1" dirty="0"/>
              <a:t>SMELTING</a:t>
            </a:r>
          </a:p>
          <a:p>
            <a:pPr rtl="1"/>
            <a:endParaRPr lang="en-US" b="1" dirty="0">
              <a:cs typeface="IRANSans(FaNum)" panose="02040503050201020203" pitchFamily="18" charset="-78"/>
            </a:endParaRPr>
          </a:p>
          <a:p>
            <a:pPr rtl="1"/>
            <a:endParaRPr lang="en-US" b="1" dirty="0">
              <a:cs typeface="IRANSans(FaNum)" panose="02040503050201020203" pitchFamily="18" charset="-78"/>
            </a:endParaRPr>
          </a:p>
          <a:p>
            <a:endParaRPr lang="fa-IR" b="1" dirty="0" smtClean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  </a:t>
            </a:r>
          </a:p>
          <a:p>
            <a:endParaRPr lang="fa-IR" b="1" dirty="0">
              <a:cs typeface="B Nazanin" panose="00000400000000000000" pitchFamily="2" charset="-78"/>
            </a:endParaRPr>
          </a:p>
          <a:p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819" y="444011"/>
            <a:ext cx="2361236" cy="59699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لحیم کاری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ریخته گری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آهنگری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فرزکاری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مهر زنی</a:t>
            </a:r>
          </a:p>
          <a:p>
            <a:pPr algn="ctr"/>
            <a:endParaRPr lang="fa-IR" dirty="0" smtClean="0"/>
          </a:p>
          <a:p>
            <a:pPr algn="ctr"/>
            <a:r>
              <a:rPr lang="fa-IR" dirty="0" smtClean="0"/>
              <a:t>جوشکاری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آبکاری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سکه زنی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ماشین کاری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ذوب</a:t>
            </a:r>
            <a:endParaRPr lang="fa-IR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013995" y="1030147"/>
            <a:ext cx="3784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90846" y="1539433"/>
            <a:ext cx="3819645" cy="11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13995" y="2129742"/>
            <a:ext cx="3724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13995" y="2685327"/>
            <a:ext cx="3724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152891" y="3808071"/>
            <a:ext cx="3585482" cy="11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013995" y="4435279"/>
            <a:ext cx="36344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013995" y="4959594"/>
            <a:ext cx="3724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361235" y="5388512"/>
            <a:ext cx="3171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164466" y="5982872"/>
            <a:ext cx="34839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164466" y="3160304"/>
            <a:ext cx="3368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5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D5F261-9B64-4149-9014-7A8FC03D3F32}"/>
              </a:ext>
            </a:extLst>
          </p:cNvPr>
          <p:cNvGrpSpPr/>
          <p:nvPr/>
        </p:nvGrpSpPr>
        <p:grpSpPr>
          <a:xfrm>
            <a:off x="10522530" y="5911703"/>
            <a:ext cx="1934870" cy="1144860"/>
            <a:chOff x="10522530" y="5911703"/>
            <a:chExt cx="1934870" cy="114486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F13FDC3-4EBE-4BFD-B7B2-4C89103EDB67}"/>
                </a:ext>
              </a:extLst>
            </p:cNvPr>
            <p:cNvSpPr/>
            <p:nvPr/>
          </p:nvSpPr>
          <p:spPr>
            <a:xfrm>
              <a:off x="11439386" y="5911703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7DEEFD1-082C-4536-BA7C-11E460211201}"/>
                </a:ext>
              </a:extLst>
            </p:cNvPr>
            <p:cNvSpPr/>
            <p:nvPr/>
          </p:nvSpPr>
          <p:spPr>
            <a:xfrm>
              <a:off x="11806241" y="6634580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6B40A64-E18D-4C9B-88FE-617FBA591B70}"/>
                </a:ext>
              </a:extLst>
            </p:cNvPr>
            <p:cNvSpPr/>
            <p:nvPr/>
          </p:nvSpPr>
          <p:spPr>
            <a:xfrm>
              <a:off x="11791904" y="632679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0A62575-93DB-4936-9869-6C0C6D45F4F6}"/>
                </a:ext>
              </a:extLst>
            </p:cNvPr>
            <p:cNvSpPr/>
            <p:nvPr/>
          </p:nvSpPr>
          <p:spPr>
            <a:xfrm>
              <a:off x="10522530" y="6690803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E8399D9-F46C-4F57-A1C0-10AD6C479D3A}"/>
                </a:ext>
              </a:extLst>
            </p:cNvPr>
            <p:cNvSpPr/>
            <p:nvPr/>
          </p:nvSpPr>
          <p:spPr>
            <a:xfrm>
              <a:off x="11037038" y="6680300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3214D78-CED2-4D62-9DB6-D96042FF8D8E}"/>
                </a:ext>
              </a:extLst>
            </p:cNvPr>
            <p:cNvSpPr/>
            <p:nvPr/>
          </p:nvSpPr>
          <p:spPr>
            <a:xfrm>
              <a:off x="11498681" y="678768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3D26AA7-8C43-4358-B278-3501D7674144}"/>
                </a:ext>
              </a:extLst>
            </p:cNvPr>
            <p:cNvSpPr/>
            <p:nvPr/>
          </p:nvSpPr>
          <p:spPr>
            <a:xfrm>
              <a:off x="11399403" y="6395416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C7EB621-2F65-4C3E-B17E-FD2702C7E47E}"/>
                </a:ext>
              </a:extLst>
            </p:cNvPr>
            <p:cNvSpPr/>
            <p:nvPr/>
          </p:nvSpPr>
          <p:spPr>
            <a:xfrm>
              <a:off x="12091640" y="6255878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04D03DD-5230-4413-9DDD-ED75BD557D14}"/>
                </a:ext>
              </a:extLst>
            </p:cNvPr>
            <p:cNvSpPr/>
            <p:nvPr/>
          </p:nvSpPr>
          <p:spPr>
            <a:xfrm>
              <a:off x="12060462" y="601164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82DBC2D-7568-4CCE-9F51-2865CD6F3B3B}"/>
                </a:ext>
              </a:extLst>
            </p:cNvPr>
            <p:cNvSpPr/>
            <p:nvPr/>
          </p:nvSpPr>
          <p:spPr>
            <a:xfrm>
              <a:off x="10981486" y="6326641"/>
              <a:ext cx="274320" cy="27432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75640-8C4D-4AF9-B209-A6FA506A8B2B}"/>
              </a:ext>
            </a:extLst>
          </p:cNvPr>
          <p:cNvSpPr/>
          <p:nvPr/>
        </p:nvSpPr>
        <p:spPr>
          <a:xfrm>
            <a:off x="9887827" y="729328"/>
            <a:ext cx="2103120" cy="822960"/>
          </a:xfrm>
          <a:prstGeom prst="roundRect">
            <a:avLst/>
          </a:prstGeom>
          <a:solidFill>
            <a:srgbClr val="E850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BBAB0-5CE6-4CBA-A805-D93FECAD3AF9}"/>
              </a:ext>
            </a:extLst>
          </p:cNvPr>
          <p:cNvSpPr/>
          <p:nvPr/>
        </p:nvSpPr>
        <p:spPr>
          <a:xfrm>
            <a:off x="9887827" y="1644605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A77594-D0BF-4F8E-A929-B3EB7458CB8B}"/>
              </a:ext>
            </a:extLst>
          </p:cNvPr>
          <p:cNvSpPr/>
          <p:nvPr/>
        </p:nvSpPr>
        <p:spPr>
          <a:xfrm>
            <a:off x="9887827" y="2559882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B763D5-8668-465E-A6A2-7052B44E9ED7}"/>
              </a:ext>
            </a:extLst>
          </p:cNvPr>
          <p:cNvSpPr/>
          <p:nvPr/>
        </p:nvSpPr>
        <p:spPr>
          <a:xfrm>
            <a:off x="9887827" y="3475159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4CA512-F725-4399-A2B4-62F13E624B4C}"/>
              </a:ext>
            </a:extLst>
          </p:cNvPr>
          <p:cNvSpPr/>
          <p:nvPr/>
        </p:nvSpPr>
        <p:spPr>
          <a:xfrm>
            <a:off x="9887827" y="4390436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FC2399-43A6-4C87-9519-7C31CFDB1443}"/>
              </a:ext>
            </a:extLst>
          </p:cNvPr>
          <p:cNvSpPr/>
          <p:nvPr/>
        </p:nvSpPr>
        <p:spPr>
          <a:xfrm>
            <a:off x="9887827" y="5305713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CA07A-6645-4D90-AE3A-3B59B1882F6B}"/>
              </a:ext>
            </a:extLst>
          </p:cNvPr>
          <p:cNvSpPr txBox="1"/>
          <p:nvPr/>
        </p:nvSpPr>
        <p:spPr>
          <a:xfrm>
            <a:off x="10267569" y="940753"/>
            <a:ext cx="134363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rtl="1"/>
            <a:r>
              <a:rPr lang="en-US" sz="2400" b="1" u="sng" dirty="0">
                <a:solidFill>
                  <a:schemeClr val="bg1"/>
                </a:solidFill>
              </a:rPr>
              <a:t>BRAZING</a:t>
            </a:r>
            <a:endParaRPr lang="en-US" sz="2400" b="1" u="sng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A2AFD-05AF-473D-8797-CC1861DDAE9E}"/>
              </a:ext>
            </a:extLst>
          </p:cNvPr>
          <p:cNvSpPr txBox="1"/>
          <p:nvPr/>
        </p:nvSpPr>
        <p:spPr>
          <a:xfrm>
            <a:off x="10434278" y="185603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dirty="0"/>
              <a:t>CASTING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C3FF-66DA-48D8-9116-DD169BE659ED}"/>
              </a:ext>
            </a:extLst>
          </p:cNvPr>
          <p:cNvSpPr txBox="1"/>
          <p:nvPr/>
        </p:nvSpPr>
        <p:spPr>
          <a:xfrm>
            <a:off x="10408309" y="2771307"/>
            <a:ext cx="106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dirty="0"/>
              <a:t>FORGING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B8C35-0031-4BD8-9B9E-6E009FD76D3C}"/>
              </a:ext>
            </a:extLst>
          </p:cNvPr>
          <p:cNvSpPr txBox="1"/>
          <p:nvPr/>
        </p:nvSpPr>
        <p:spPr>
          <a:xfrm>
            <a:off x="10445501" y="3686584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dirty="0"/>
              <a:t>MILLING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A558D-C842-4A3D-9E20-A4537A49336E}"/>
              </a:ext>
            </a:extLst>
          </p:cNvPr>
          <p:cNvSpPr txBox="1"/>
          <p:nvPr/>
        </p:nvSpPr>
        <p:spPr>
          <a:xfrm>
            <a:off x="10347109" y="4601861"/>
            <a:ext cx="1184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dirty="0"/>
              <a:t>STAMPING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7031B-3ADC-47DD-B58A-9629DFAFB2D9}"/>
              </a:ext>
            </a:extLst>
          </p:cNvPr>
          <p:cNvSpPr txBox="1"/>
          <p:nvPr/>
        </p:nvSpPr>
        <p:spPr>
          <a:xfrm>
            <a:off x="10391800" y="5517138"/>
            <a:ext cx="109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dirty="0"/>
              <a:t>WELDING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" name="Arrow: Chevron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3676CE-3F0D-46DB-95D7-7570A5ACDCDD}"/>
              </a:ext>
            </a:extLst>
          </p:cNvPr>
          <p:cNvSpPr/>
          <p:nvPr/>
        </p:nvSpPr>
        <p:spPr>
          <a:xfrm>
            <a:off x="9491407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F26C3E-1199-483A-9CC4-0912BDA4296B}"/>
              </a:ext>
            </a:extLst>
          </p:cNvPr>
          <p:cNvSpPr/>
          <p:nvPr/>
        </p:nvSpPr>
        <p:spPr>
          <a:xfrm rot="10800000">
            <a:off x="103209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427BC-A9CA-4C04-8D74-24828742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2862" y="1478207"/>
            <a:ext cx="2406470" cy="95900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Brazing</a:t>
            </a:r>
          </a:p>
          <a:p>
            <a:r>
              <a:rPr lang="fa-IR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لحیم 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کاری</a:t>
            </a:r>
            <a:endParaRPr 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C7F78E1-AF40-4DD0-8DC6-D71B122EA9A7}"/>
              </a:ext>
            </a:extLst>
          </p:cNvPr>
          <p:cNvSpPr txBox="1">
            <a:spLocks/>
          </p:cNvSpPr>
          <p:nvPr/>
        </p:nvSpPr>
        <p:spPr>
          <a:xfrm>
            <a:off x="3062938" y="2445262"/>
            <a:ext cx="3743059" cy="2557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50000"/>
              </a:lnSpc>
            </a:pPr>
            <a:endParaRPr lang="en-US" sz="1600" dirty="0">
              <a:solidFill>
                <a:schemeClr val="tx2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8216F4-B1E0-489C-AAE2-DBECC230CF81}"/>
              </a:ext>
            </a:extLst>
          </p:cNvPr>
          <p:cNvCxnSpPr/>
          <p:nvPr/>
        </p:nvCxnSpPr>
        <p:spPr>
          <a:xfrm>
            <a:off x="5292969" y="2373603"/>
            <a:ext cx="123971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EDC9565-1D08-4C98-8F37-A2E1F7EC6688}"/>
              </a:ext>
            </a:extLst>
          </p:cNvPr>
          <p:cNvSpPr txBox="1"/>
          <p:nvPr/>
        </p:nvSpPr>
        <p:spPr>
          <a:xfrm>
            <a:off x="591068" y="369591"/>
            <a:ext cx="8686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b="1" dirty="0">
                <a:solidFill>
                  <a:srgbClr val="7030A0"/>
                </a:solidFill>
                <a:cs typeface="B Nazanin" panose="00000400000000000000" pitchFamily="2" charset="-78"/>
              </a:rPr>
              <a:t>BRAZING – Joining two pieces of metal without melting either one </a:t>
            </a:r>
            <a:r>
              <a:rPr lang="en-US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by using a brazing alloy (copper </a:t>
            </a:r>
            <a:r>
              <a:rPr lang="en-US" sz="2000" b="1" dirty="0">
                <a:solidFill>
                  <a:srgbClr val="7030A0"/>
                </a:solidFill>
                <a:cs typeface="B Nazanin" panose="00000400000000000000" pitchFamily="2" charset="-78"/>
              </a:rPr>
              <a:t>zinc alloy i.e., brass) that melts at a lower temperature than the materials being joined</a:t>
            </a:r>
            <a:r>
              <a:rPr lang="fa-IR" sz="20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endParaRPr lang="en-US" sz="2000" b="1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pic>
        <p:nvPicPr>
          <p:cNvPr id="2050" name="Picture 2" descr="What are the different methods of brazing? - T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86" y="2545939"/>
            <a:ext cx="6650422" cy="42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74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91670DB-8C39-4578-82B9-B54F9A431D13}"/>
              </a:ext>
            </a:extLst>
          </p:cNvPr>
          <p:cNvGrpSpPr/>
          <p:nvPr/>
        </p:nvGrpSpPr>
        <p:grpSpPr>
          <a:xfrm>
            <a:off x="10522530" y="5911703"/>
            <a:ext cx="1934870" cy="1144860"/>
            <a:chOff x="10522530" y="5911703"/>
            <a:chExt cx="1934870" cy="11448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71AF744-F270-4171-8FD5-0F92B89C7CFC}"/>
                </a:ext>
              </a:extLst>
            </p:cNvPr>
            <p:cNvSpPr/>
            <p:nvPr/>
          </p:nvSpPr>
          <p:spPr>
            <a:xfrm>
              <a:off x="11439386" y="5911703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2CB38A-2733-417C-AFF9-12B563339FC4}"/>
                </a:ext>
              </a:extLst>
            </p:cNvPr>
            <p:cNvSpPr/>
            <p:nvPr/>
          </p:nvSpPr>
          <p:spPr>
            <a:xfrm>
              <a:off x="11806241" y="6634580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291A516-B9B7-474E-990B-A7337988B17C}"/>
                </a:ext>
              </a:extLst>
            </p:cNvPr>
            <p:cNvSpPr/>
            <p:nvPr/>
          </p:nvSpPr>
          <p:spPr>
            <a:xfrm>
              <a:off x="11791904" y="632679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3A28408-B4E9-4513-ABB0-885098047A4E}"/>
                </a:ext>
              </a:extLst>
            </p:cNvPr>
            <p:cNvSpPr/>
            <p:nvPr/>
          </p:nvSpPr>
          <p:spPr>
            <a:xfrm>
              <a:off x="10522530" y="6690803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DA86AB8-3A53-4BB9-BDED-CFEF5ACE8942}"/>
                </a:ext>
              </a:extLst>
            </p:cNvPr>
            <p:cNvSpPr/>
            <p:nvPr/>
          </p:nvSpPr>
          <p:spPr>
            <a:xfrm>
              <a:off x="11037038" y="6680300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EBE7E85-7DEB-4666-BC28-E5CFCB71A3C9}"/>
                </a:ext>
              </a:extLst>
            </p:cNvPr>
            <p:cNvSpPr/>
            <p:nvPr/>
          </p:nvSpPr>
          <p:spPr>
            <a:xfrm>
              <a:off x="11498681" y="678768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BC10A34-29D7-4779-8329-2B2629C01DB2}"/>
                </a:ext>
              </a:extLst>
            </p:cNvPr>
            <p:cNvSpPr/>
            <p:nvPr/>
          </p:nvSpPr>
          <p:spPr>
            <a:xfrm>
              <a:off x="11399403" y="6395416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550610C-B175-4F99-B1B9-25B06F126F0F}"/>
                </a:ext>
              </a:extLst>
            </p:cNvPr>
            <p:cNvSpPr/>
            <p:nvPr/>
          </p:nvSpPr>
          <p:spPr>
            <a:xfrm>
              <a:off x="12091640" y="6255878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D31747-103E-493F-8450-9A4649E418D2}"/>
                </a:ext>
              </a:extLst>
            </p:cNvPr>
            <p:cNvSpPr/>
            <p:nvPr/>
          </p:nvSpPr>
          <p:spPr>
            <a:xfrm>
              <a:off x="12060462" y="601164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888FA67-5AAE-4711-AAAE-8BEAB0934790}"/>
                </a:ext>
              </a:extLst>
            </p:cNvPr>
            <p:cNvSpPr/>
            <p:nvPr/>
          </p:nvSpPr>
          <p:spPr>
            <a:xfrm>
              <a:off x="10981486" y="6326641"/>
              <a:ext cx="274320" cy="27432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75640-8C4D-4AF9-B209-A6FA506A8B2B}"/>
              </a:ext>
            </a:extLst>
          </p:cNvPr>
          <p:cNvSpPr/>
          <p:nvPr/>
        </p:nvSpPr>
        <p:spPr>
          <a:xfrm>
            <a:off x="9887827" y="729328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BBAB0-5CE6-4CBA-A805-D93FECAD3AF9}"/>
              </a:ext>
            </a:extLst>
          </p:cNvPr>
          <p:cNvSpPr/>
          <p:nvPr/>
        </p:nvSpPr>
        <p:spPr>
          <a:xfrm>
            <a:off x="9887827" y="1644605"/>
            <a:ext cx="2103120" cy="822960"/>
          </a:xfrm>
          <a:prstGeom prst="roundRect">
            <a:avLst/>
          </a:prstGeom>
          <a:solidFill>
            <a:srgbClr val="E850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A77594-D0BF-4F8E-A929-B3EB7458CB8B}"/>
              </a:ext>
            </a:extLst>
          </p:cNvPr>
          <p:cNvSpPr/>
          <p:nvPr/>
        </p:nvSpPr>
        <p:spPr>
          <a:xfrm>
            <a:off x="9887827" y="2559882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B763D5-8668-465E-A6A2-7052B44E9ED7}"/>
              </a:ext>
            </a:extLst>
          </p:cNvPr>
          <p:cNvSpPr/>
          <p:nvPr/>
        </p:nvSpPr>
        <p:spPr>
          <a:xfrm>
            <a:off x="9887827" y="3475159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4CA512-F725-4399-A2B4-62F13E624B4C}"/>
              </a:ext>
            </a:extLst>
          </p:cNvPr>
          <p:cNvSpPr/>
          <p:nvPr/>
        </p:nvSpPr>
        <p:spPr>
          <a:xfrm>
            <a:off x="9887827" y="4390436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FC2399-43A6-4C87-9519-7C31CFDB1443}"/>
              </a:ext>
            </a:extLst>
          </p:cNvPr>
          <p:cNvSpPr/>
          <p:nvPr/>
        </p:nvSpPr>
        <p:spPr>
          <a:xfrm>
            <a:off x="9887827" y="5305713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CA07A-6645-4D90-AE3A-3B59B1882F6B}"/>
              </a:ext>
            </a:extLst>
          </p:cNvPr>
          <p:cNvSpPr txBox="1"/>
          <p:nvPr/>
        </p:nvSpPr>
        <p:spPr>
          <a:xfrm>
            <a:off x="10377373" y="940753"/>
            <a:ext cx="1124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BRAZING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A2AFD-05AF-473D-8797-CC1861DDAE9E}"/>
              </a:ext>
            </a:extLst>
          </p:cNvPr>
          <p:cNvSpPr txBox="1"/>
          <p:nvPr/>
        </p:nvSpPr>
        <p:spPr>
          <a:xfrm>
            <a:off x="10285104" y="1856030"/>
            <a:ext cx="130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u="sng" dirty="0">
                <a:solidFill>
                  <a:schemeClr val="bg1"/>
                </a:solidFill>
              </a:rPr>
              <a:t>CASTING</a:t>
            </a:r>
            <a:endParaRPr lang="en-US" sz="2400" b="1" u="sng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C3FF-66DA-48D8-9116-DD169BE659ED}"/>
              </a:ext>
            </a:extLst>
          </p:cNvPr>
          <p:cNvSpPr txBox="1"/>
          <p:nvPr/>
        </p:nvSpPr>
        <p:spPr>
          <a:xfrm>
            <a:off x="10408309" y="2771307"/>
            <a:ext cx="106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dirty="0"/>
              <a:t>FORGING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B8C35-0031-4BD8-9B9E-6E009FD76D3C}"/>
              </a:ext>
            </a:extLst>
          </p:cNvPr>
          <p:cNvSpPr txBox="1"/>
          <p:nvPr/>
        </p:nvSpPr>
        <p:spPr>
          <a:xfrm>
            <a:off x="10402220" y="3686584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MILLING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A558D-C842-4A3D-9E20-A4537A49336E}"/>
              </a:ext>
            </a:extLst>
          </p:cNvPr>
          <p:cNvSpPr txBox="1"/>
          <p:nvPr/>
        </p:nvSpPr>
        <p:spPr>
          <a:xfrm>
            <a:off x="10289689" y="4601861"/>
            <a:ext cx="1299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STAMPING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7031B-3ADC-47DD-B58A-9629DFAFB2D9}"/>
              </a:ext>
            </a:extLst>
          </p:cNvPr>
          <p:cNvSpPr txBox="1"/>
          <p:nvPr/>
        </p:nvSpPr>
        <p:spPr>
          <a:xfrm>
            <a:off x="10342910" y="5517138"/>
            <a:ext cx="1192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WELDING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90807-D39E-4C5A-82BC-C917D36C55B0}"/>
              </a:ext>
            </a:extLst>
          </p:cNvPr>
          <p:cNvSpPr/>
          <p:nvPr/>
        </p:nvSpPr>
        <p:spPr>
          <a:xfrm>
            <a:off x="499628" y="228600"/>
            <a:ext cx="886968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C7F78E1-AF40-4DD0-8DC6-D71B122EA9A7}"/>
              </a:ext>
            </a:extLst>
          </p:cNvPr>
          <p:cNvSpPr txBox="1">
            <a:spLocks/>
          </p:cNvSpPr>
          <p:nvPr/>
        </p:nvSpPr>
        <p:spPr>
          <a:xfrm>
            <a:off x="4010689" y="1245208"/>
            <a:ext cx="1746317" cy="9749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endParaRPr lang="en-US" sz="32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32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fa-IR" sz="32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r>
              <a:rPr lang="en-US" sz="32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cs typeface="B Nazanin" panose="00000400000000000000" pitchFamily="2" charset="-78"/>
              </a:rPr>
              <a:t>Casting</a:t>
            </a:r>
          </a:p>
          <a:p>
            <a:pPr rtl="1"/>
            <a:r>
              <a:rPr lang="fa-IR" sz="32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ریخته گری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DC9565-1D08-4C98-8F37-A2E1F7EC6688}"/>
              </a:ext>
            </a:extLst>
          </p:cNvPr>
          <p:cNvSpPr txBox="1"/>
          <p:nvPr/>
        </p:nvSpPr>
        <p:spPr>
          <a:xfrm>
            <a:off x="841800" y="536849"/>
            <a:ext cx="797320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en-US" sz="2000" dirty="0">
                <a:solidFill>
                  <a:srgbClr val="7030A0"/>
                </a:solidFill>
              </a:rPr>
              <a:t>Process of producing a metal object by pouring molten metal into a </a:t>
            </a:r>
            <a:r>
              <a:rPr lang="en-US" sz="2000" dirty="0" err="1">
                <a:solidFill>
                  <a:srgbClr val="7030A0"/>
                </a:solidFill>
              </a:rPr>
              <a:t>mould</a:t>
            </a:r>
            <a:r>
              <a:rPr lang="en-US" sz="2000" dirty="0">
                <a:solidFill>
                  <a:srgbClr val="7030A0"/>
                </a:solidFill>
              </a:rPr>
              <a:t>.</a:t>
            </a:r>
            <a:endParaRPr lang="en-US" sz="2000" b="1" dirty="0">
              <a:solidFill>
                <a:srgbClr val="7030A0"/>
              </a:solidFill>
              <a:cs typeface="IRANSans(FaNum)" panose="02040503050201020203" pitchFamily="18" charset="-78"/>
            </a:endParaRPr>
          </a:p>
        </p:txBody>
      </p:sp>
      <p:sp>
        <p:nvSpPr>
          <p:cNvPr id="28" name="Arrow: Chevron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150F9B-A019-4EE9-9B90-31D617D8E57E}"/>
              </a:ext>
            </a:extLst>
          </p:cNvPr>
          <p:cNvSpPr/>
          <p:nvPr/>
        </p:nvSpPr>
        <p:spPr>
          <a:xfrm>
            <a:off x="9491407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7D5FC38-1E35-4BB3-9B50-36547931C3C7}"/>
              </a:ext>
            </a:extLst>
          </p:cNvPr>
          <p:cNvSpPr/>
          <p:nvPr/>
        </p:nvSpPr>
        <p:spPr>
          <a:xfrm rot="10800000">
            <a:off x="103209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Metal Casting: Process, Techniques and Ap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48" y="2559882"/>
            <a:ext cx="72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5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D0E321E-BFF9-4EEA-9518-D47D6A9B80A9}"/>
              </a:ext>
            </a:extLst>
          </p:cNvPr>
          <p:cNvGrpSpPr/>
          <p:nvPr/>
        </p:nvGrpSpPr>
        <p:grpSpPr>
          <a:xfrm>
            <a:off x="10522530" y="5911703"/>
            <a:ext cx="1934870" cy="1144860"/>
            <a:chOff x="10522530" y="5911703"/>
            <a:chExt cx="1934870" cy="11448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0A0DAEE-7248-4E65-8CF6-6E0B22E62766}"/>
                </a:ext>
              </a:extLst>
            </p:cNvPr>
            <p:cNvSpPr/>
            <p:nvPr/>
          </p:nvSpPr>
          <p:spPr>
            <a:xfrm>
              <a:off x="11439386" y="5911703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1524D1D-BBC0-4B79-9686-2F1CBEF4F773}"/>
                </a:ext>
              </a:extLst>
            </p:cNvPr>
            <p:cNvSpPr/>
            <p:nvPr/>
          </p:nvSpPr>
          <p:spPr>
            <a:xfrm>
              <a:off x="11806241" y="6634580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09B7D1-93CB-4F30-893C-34B6A0B90F32}"/>
                </a:ext>
              </a:extLst>
            </p:cNvPr>
            <p:cNvSpPr/>
            <p:nvPr/>
          </p:nvSpPr>
          <p:spPr>
            <a:xfrm>
              <a:off x="11791904" y="632679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DD93A1-3E4D-4BD3-BB55-1AB315CAEF3F}"/>
                </a:ext>
              </a:extLst>
            </p:cNvPr>
            <p:cNvSpPr/>
            <p:nvPr/>
          </p:nvSpPr>
          <p:spPr>
            <a:xfrm>
              <a:off x="10522530" y="6690803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B61485B-B51F-4892-ACB2-87C304251516}"/>
                </a:ext>
              </a:extLst>
            </p:cNvPr>
            <p:cNvSpPr/>
            <p:nvPr/>
          </p:nvSpPr>
          <p:spPr>
            <a:xfrm>
              <a:off x="11037038" y="6680300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FBB39E3-B00F-4B11-8F23-0A9B3DF3F60E}"/>
                </a:ext>
              </a:extLst>
            </p:cNvPr>
            <p:cNvSpPr/>
            <p:nvPr/>
          </p:nvSpPr>
          <p:spPr>
            <a:xfrm>
              <a:off x="11498681" y="678768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D40C579-77F3-4F0F-8E8B-AB32A9099535}"/>
                </a:ext>
              </a:extLst>
            </p:cNvPr>
            <p:cNvSpPr/>
            <p:nvPr/>
          </p:nvSpPr>
          <p:spPr>
            <a:xfrm>
              <a:off x="11399403" y="6395416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ADEBD6-6BE6-422A-808C-BCB468AE2C86}"/>
                </a:ext>
              </a:extLst>
            </p:cNvPr>
            <p:cNvSpPr/>
            <p:nvPr/>
          </p:nvSpPr>
          <p:spPr>
            <a:xfrm>
              <a:off x="12091640" y="6255878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73E836-4706-424F-A71E-6ED46A0123D8}"/>
                </a:ext>
              </a:extLst>
            </p:cNvPr>
            <p:cNvSpPr/>
            <p:nvPr/>
          </p:nvSpPr>
          <p:spPr>
            <a:xfrm>
              <a:off x="12060462" y="601164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75B063-1360-430E-A5BA-2857B766BBC8}"/>
                </a:ext>
              </a:extLst>
            </p:cNvPr>
            <p:cNvSpPr/>
            <p:nvPr/>
          </p:nvSpPr>
          <p:spPr>
            <a:xfrm>
              <a:off x="10981486" y="6326641"/>
              <a:ext cx="274320" cy="27432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75640-8C4D-4AF9-B209-A6FA506A8B2B}"/>
              </a:ext>
            </a:extLst>
          </p:cNvPr>
          <p:cNvSpPr/>
          <p:nvPr/>
        </p:nvSpPr>
        <p:spPr>
          <a:xfrm>
            <a:off x="9887827" y="729328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BBAB0-5CE6-4CBA-A805-D93FECAD3AF9}"/>
              </a:ext>
            </a:extLst>
          </p:cNvPr>
          <p:cNvSpPr/>
          <p:nvPr/>
        </p:nvSpPr>
        <p:spPr>
          <a:xfrm>
            <a:off x="9887827" y="1644605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A77594-D0BF-4F8E-A929-B3EB7458CB8B}"/>
              </a:ext>
            </a:extLst>
          </p:cNvPr>
          <p:cNvSpPr/>
          <p:nvPr/>
        </p:nvSpPr>
        <p:spPr>
          <a:xfrm>
            <a:off x="9887827" y="2559882"/>
            <a:ext cx="2103120" cy="822960"/>
          </a:xfrm>
          <a:prstGeom prst="roundRect">
            <a:avLst/>
          </a:prstGeom>
          <a:solidFill>
            <a:srgbClr val="E850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B763D5-8668-465E-A6A2-7052B44E9ED7}"/>
              </a:ext>
            </a:extLst>
          </p:cNvPr>
          <p:cNvSpPr/>
          <p:nvPr/>
        </p:nvSpPr>
        <p:spPr>
          <a:xfrm>
            <a:off x="9887827" y="3475159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4CA512-F725-4399-A2B4-62F13E624B4C}"/>
              </a:ext>
            </a:extLst>
          </p:cNvPr>
          <p:cNvSpPr/>
          <p:nvPr/>
        </p:nvSpPr>
        <p:spPr>
          <a:xfrm>
            <a:off x="9887827" y="4390436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FC2399-43A6-4C87-9519-7C31CFDB1443}"/>
              </a:ext>
            </a:extLst>
          </p:cNvPr>
          <p:cNvSpPr/>
          <p:nvPr/>
        </p:nvSpPr>
        <p:spPr>
          <a:xfrm>
            <a:off x="9887827" y="5305713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CA07A-6645-4D90-AE3A-3B59B1882F6B}"/>
              </a:ext>
            </a:extLst>
          </p:cNvPr>
          <p:cNvSpPr txBox="1"/>
          <p:nvPr/>
        </p:nvSpPr>
        <p:spPr>
          <a:xfrm>
            <a:off x="10377373" y="940753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BRAZING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A2AFD-05AF-473D-8797-CC1861DDAE9E}"/>
              </a:ext>
            </a:extLst>
          </p:cNvPr>
          <p:cNvSpPr txBox="1"/>
          <p:nvPr/>
        </p:nvSpPr>
        <p:spPr>
          <a:xfrm>
            <a:off x="10387856" y="1856030"/>
            <a:ext cx="1103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CASTING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C3FF-66DA-48D8-9116-DD169BE659ED}"/>
              </a:ext>
            </a:extLst>
          </p:cNvPr>
          <p:cNvSpPr txBox="1"/>
          <p:nvPr/>
        </p:nvSpPr>
        <p:spPr>
          <a:xfrm>
            <a:off x="10250670" y="2771307"/>
            <a:ext cx="137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u="sng" dirty="0">
                <a:solidFill>
                  <a:schemeClr val="bg1"/>
                </a:solidFill>
              </a:rPr>
              <a:t>FORGING</a:t>
            </a:r>
            <a:endParaRPr lang="en-US" sz="2400" b="1" u="sng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B8C35-0031-4BD8-9B9E-6E009FD76D3C}"/>
              </a:ext>
            </a:extLst>
          </p:cNvPr>
          <p:cNvSpPr txBox="1"/>
          <p:nvPr/>
        </p:nvSpPr>
        <p:spPr>
          <a:xfrm>
            <a:off x="10402220" y="3686584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MILLING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A558D-C842-4A3D-9E20-A4537A49336E}"/>
              </a:ext>
            </a:extLst>
          </p:cNvPr>
          <p:cNvSpPr txBox="1"/>
          <p:nvPr/>
        </p:nvSpPr>
        <p:spPr>
          <a:xfrm>
            <a:off x="10289689" y="4601861"/>
            <a:ext cx="1299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STAMPING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7031B-3ADC-47DD-B58A-9629DFAFB2D9}"/>
              </a:ext>
            </a:extLst>
          </p:cNvPr>
          <p:cNvSpPr txBox="1"/>
          <p:nvPr/>
        </p:nvSpPr>
        <p:spPr>
          <a:xfrm>
            <a:off x="10312453" y="5517138"/>
            <a:ext cx="125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/>
              <a:t>WELDING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90807-D39E-4C5A-82BC-C917D36C55B0}"/>
              </a:ext>
            </a:extLst>
          </p:cNvPr>
          <p:cNvSpPr/>
          <p:nvPr/>
        </p:nvSpPr>
        <p:spPr>
          <a:xfrm>
            <a:off x="547684" y="233780"/>
            <a:ext cx="886968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C7F78E1-AF40-4DD0-8DC6-D71B122EA9A7}"/>
              </a:ext>
            </a:extLst>
          </p:cNvPr>
          <p:cNvSpPr txBox="1">
            <a:spLocks/>
          </p:cNvSpPr>
          <p:nvPr/>
        </p:nvSpPr>
        <p:spPr>
          <a:xfrm>
            <a:off x="3435778" y="2337586"/>
            <a:ext cx="2997376" cy="6729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IRANSans(FaNum)" panose="02040503050201020203" pitchFamily="18" charset="-78"/>
                <a:cs typeface="B Nazanin" panose="00000400000000000000" pitchFamily="2" charset="-78"/>
              </a:rPr>
              <a:t> Forging </a:t>
            </a:r>
            <a:r>
              <a:rPr lang="fa-IR" sz="2800" dirty="0" smtClean="0">
                <a:solidFill>
                  <a:schemeClr val="bg1"/>
                </a:solidFill>
                <a:latin typeface="IRANSans(FaNum)" panose="02040503050201020203" pitchFamily="18" charset="-78"/>
                <a:cs typeface="B Nazanin" panose="00000400000000000000" pitchFamily="2" charset="-78"/>
              </a:rPr>
              <a:t>آهنگری</a:t>
            </a:r>
            <a:endParaRPr lang="en-US" sz="2800" dirty="0">
              <a:solidFill>
                <a:schemeClr val="bg1"/>
              </a:solidFill>
              <a:latin typeface="IRANSans(FaNum)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DC9565-1D08-4C98-8F37-A2E1F7EC6688}"/>
              </a:ext>
            </a:extLst>
          </p:cNvPr>
          <p:cNvSpPr txBox="1"/>
          <p:nvPr/>
        </p:nvSpPr>
        <p:spPr>
          <a:xfrm>
            <a:off x="547684" y="281750"/>
            <a:ext cx="8773565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>
                <a:solidFill>
                  <a:srgbClr val="7030A0"/>
                </a:solidFill>
              </a:rPr>
              <a:t>A method of metal working in which the metal is hammered into the desired </a:t>
            </a:r>
            <a:r>
              <a:rPr lang="en-US" sz="2000" dirty="0" smtClean="0">
                <a:solidFill>
                  <a:srgbClr val="7030A0"/>
                </a:solidFill>
              </a:rPr>
              <a:t>shape, </a:t>
            </a:r>
          </a:p>
          <a:p>
            <a:pPr rtl="1"/>
            <a:r>
              <a:rPr lang="en-US" sz="2000" dirty="0" smtClean="0">
                <a:solidFill>
                  <a:srgbClr val="7030A0"/>
                </a:solidFill>
              </a:rPr>
              <a:t>or </a:t>
            </a:r>
            <a:r>
              <a:rPr lang="en-US" sz="2000" dirty="0">
                <a:solidFill>
                  <a:srgbClr val="7030A0"/>
                </a:solidFill>
              </a:rPr>
              <a:t>is forced into a </a:t>
            </a:r>
            <a:r>
              <a:rPr lang="en-US" sz="2000" dirty="0" err="1">
                <a:solidFill>
                  <a:srgbClr val="7030A0"/>
                </a:solidFill>
              </a:rPr>
              <a:t>mould</a:t>
            </a:r>
            <a:r>
              <a:rPr lang="en-US" sz="2000" dirty="0">
                <a:solidFill>
                  <a:srgbClr val="7030A0"/>
                </a:solidFill>
              </a:rPr>
              <a:t> by pressure or hammering, </a:t>
            </a:r>
            <a:endParaRPr lang="en-US" sz="2000" dirty="0" smtClean="0">
              <a:solidFill>
                <a:srgbClr val="7030A0"/>
              </a:solidFill>
            </a:endParaRPr>
          </a:p>
          <a:p>
            <a:pPr rtl="1"/>
            <a:r>
              <a:rPr lang="en-US" sz="2000" dirty="0" smtClean="0">
                <a:solidFill>
                  <a:srgbClr val="7030A0"/>
                </a:solidFill>
              </a:rPr>
              <a:t>usually </a:t>
            </a:r>
            <a:r>
              <a:rPr lang="en-US" sz="2000" dirty="0">
                <a:solidFill>
                  <a:srgbClr val="7030A0"/>
                </a:solidFill>
              </a:rPr>
              <a:t>after being heated to a more plastic state. </a:t>
            </a:r>
            <a:endParaRPr lang="en-US" sz="2000" dirty="0" smtClean="0">
              <a:solidFill>
                <a:srgbClr val="7030A0"/>
              </a:solidFill>
            </a:endParaRPr>
          </a:p>
          <a:p>
            <a:pPr rtl="1"/>
            <a:r>
              <a:rPr lang="en-US" sz="2000" dirty="0" smtClean="0">
                <a:solidFill>
                  <a:srgbClr val="7030A0"/>
                </a:solidFill>
              </a:rPr>
              <a:t>Hot </a:t>
            </a:r>
            <a:r>
              <a:rPr lang="en-US" sz="2000" dirty="0">
                <a:solidFill>
                  <a:srgbClr val="7030A0"/>
                </a:solidFill>
              </a:rPr>
              <a:t>forging requires less force to form a shape than that of cold forging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</a:p>
          <a:p>
            <a:pPr rtl="1"/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which is usually done at room temperature</a:t>
            </a:r>
            <a:endParaRPr lang="en-US" sz="2000" b="1" dirty="0">
              <a:solidFill>
                <a:srgbClr val="7030A0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8" name="Arrow: Chevron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49D8EC-9992-4B8E-83D1-96F20726A755}"/>
              </a:ext>
            </a:extLst>
          </p:cNvPr>
          <p:cNvSpPr/>
          <p:nvPr/>
        </p:nvSpPr>
        <p:spPr>
          <a:xfrm>
            <a:off x="9491407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8E45DA9-15C8-4870-9C50-BBC1D2DEA96A}"/>
              </a:ext>
            </a:extLst>
          </p:cNvPr>
          <p:cNvSpPr/>
          <p:nvPr/>
        </p:nvSpPr>
        <p:spPr>
          <a:xfrm rot="10800000">
            <a:off x="103209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92" y="3070562"/>
            <a:ext cx="6433715" cy="35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3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763AE-0EA1-4B95-9E92-813F775C4C44}"/>
              </a:ext>
            </a:extLst>
          </p:cNvPr>
          <p:cNvGrpSpPr/>
          <p:nvPr/>
        </p:nvGrpSpPr>
        <p:grpSpPr>
          <a:xfrm>
            <a:off x="10522530" y="5911703"/>
            <a:ext cx="1934870" cy="1144860"/>
            <a:chOff x="10522530" y="5911703"/>
            <a:chExt cx="1934870" cy="11448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9E00526-39FA-4329-9BBC-DD2425CDB2E4}"/>
                </a:ext>
              </a:extLst>
            </p:cNvPr>
            <p:cNvSpPr/>
            <p:nvPr/>
          </p:nvSpPr>
          <p:spPr>
            <a:xfrm>
              <a:off x="11439386" y="5911703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C1E84D9-9F5F-4A6C-BF46-4C9A0D592108}"/>
                </a:ext>
              </a:extLst>
            </p:cNvPr>
            <p:cNvSpPr/>
            <p:nvPr/>
          </p:nvSpPr>
          <p:spPr>
            <a:xfrm>
              <a:off x="11806241" y="6634580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F108508-4731-465D-A2E0-ECDAC1108FEC}"/>
                </a:ext>
              </a:extLst>
            </p:cNvPr>
            <p:cNvSpPr/>
            <p:nvPr/>
          </p:nvSpPr>
          <p:spPr>
            <a:xfrm>
              <a:off x="11791904" y="632679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34FF49-3E28-46EB-B7C2-1742CA82059B}"/>
                </a:ext>
              </a:extLst>
            </p:cNvPr>
            <p:cNvSpPr/>
            <p:nvPr/>
          </p:nvSpPr>
          <p:spPr>
            <a:xfrm>
              <a:off x="10522530" y="6690803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800E66-DB45-4787-B3C2-83C223D48AC2}"/>
                </a:ext>
              </a:extLst>
            </p:cNvPr>
            <p:cNvSpPr/>
            <p:nvPr/>
          </p:nvSpPr>
          <p:spPr>
            <a:xfrm>
              <a:off x="11037038" y="6680300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22E203C-6432-4A51-9863-0CF56B80256E}"/>
                </a:ext>
              </a:extLst>
            </p:cNvPr>
            <p:cNvSpPr/>
            <p:nvPr/>
          </p:nvSpPr>
          <p:spPr>
            <a:xfrm>
              <a:off x="11498681" y="678768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BF1B987-A398-4139-AEB2-89C15D7FE82E}"/>
                </a:ext>
              </a:extLst>
            </p:cNvPr>
            <p:cNvSpPr/>
            <p:nvPr/>
          </p:nvSpPr>
          <p:spPr>
            <a:xfrm>
              <a:off x="11399403" y="6395416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EE09385-8E85-4B49-A08F-B8134372ABB6}"/>
                </a:ext>
              </a:extLst>
            </p:cNvPr>
            <p:cNvSpPr/>
            <p:nvPr/>
          </p:nvSpPr>
          <p:spPr>
            <a:xfrm>
              <a:off x="12091640" y="6255878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392DB0-62E5-43B1-9DC8-A3613063CCC3}"/>
                </a:ext>
              </a:extLst>
            </p:cNvPr>
            <p:cNvSpPr/>
            <p:nvPr/>
          </p:nvSpPr>
          <p:spPr>
            <a:xfrm>
              <a:off x="12060462" y="601164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84A935A-8C4E-457D-8517-C8D998154FFD}"/>
                </a:ext>
              </a:extLst>
            </p:cNvPr>
            <p:cNvSpPr/>
            <p:nvPr/>
          </p:nvSpPr>
          <p:spPr>
            <a:xfrm>
              <a:off x="10981486" y="6326641"/>
              <a:ext cx="274320" cy="27432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75640-8C4D-4AF9-B209-A6FA506A8B2B}"/>
              </a:ext>
            </a:extLst>
          </p:cNvPr>
          <p:cNvSpPr/>
          <p:nvPr/>
        </p:nvSpPr>
        <p:spPr>
          <a:xfrm>
            <a:off x="9887827" y="729328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BBAB0-5CE6-4CBA-A805-D93FECAD3AF9}"/>
              </a:ext>
            </a:extLst>
          </p:cNvPr>
          <p:cNvSpPr/>
          <p:nvPr/>
        </p:nvSpPr>
        <p:spPr>
          <a:xfrm>
            <a:off x="9887827" y="1644605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A77594-D0BF-4F8E-A929-B3EB7458CB8B}"/>
              </a:ext>
            </a:extLst>
          </p:cNvPr>
          <p:cNvSpPr/>
          <p:nvPr/>
        </p:nvSpPr>
        <p:spPr>
          <a:xfrm>
            <a:off x="9887827" y="2559882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B763D5-8668-465E-A6A2-7052B44E9ED7}"/>
              </a:ext>
            </a:extLst>
          </p:cNvPr>
          <p:cNvSpPr/>
          <p:nvPr/>
        </p:nvSpPr>
        <p:spPr>
          <a:xfrm>
            <a:off x="9887827" y="3475159"/>
            <a:ext cx="2103120" cy="822960"/>
          </a:xfrm>
          <a:prstGeom prst="roundRect">
            <a:avLst/>
          </a:prstGeom>
          <a:solidFill>
            <a:srgbClr val="E850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4CA512-F725-4399-A2B4-62F13E624B4C}"/>
              </a:ext>
            </a:extLst>
          </p:cNvPr>
          <p:cNvSpPr/>
          <p:nvPr/>
        </p:nvSpPr>
        <p:spPr>
          <a:xfrm>
            <a:off x="9887827" y="4390436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FC2399-43A6-4C87-9519-7C31CFDB1443}"/>
              </a:ext>
            </a:extLst>
          </p:cNvPr>
          <p:cNvSpPr/>
          <p:nvPr/>
        </p:nvSpPr>
        <p:spPr>
          <a:xfrm>
            <a:off x="9887827" y="5305713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CA07A-6645-4D90-AE3A-3B59B1882F6B}"/>
              </a:ext>
            </a:extLst>
          </p:cNvPr>
          <p:cNvSpPr txBox="1"/>
          <p:nvPr/>
        </p:nvSpPr>
        <p:spPr>
          <a:xfrm>
            <a:off x="10377373" y="940753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BRAZING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A2AFD-05AF-473D-8797-CC1861DDAE9E}"/>
              </a:ext>
            </a:extLst>
          </p:cNvPr>
          <p:cNvSpPr txBox="1"/>
          <p:nvPr/>
        </p:nvSpPr>
        <p:spPr>
          <a:xfrm>
            <a:off x="10387856" y="1856030"/>
            <a:ext cx="1103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CASTING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C3FF-66DA-48D8-9116-DD169BE659ED}"/>
              </a:ext>
            </a:extLst>
          </p:cNvPr>
          <p:cNvSpPr txBox="1"/>
          <p:nvPr/>
        </p:nvSpPr>
        <p:spPr>
          <a:xfrm>
            <a:off x="10358841" y="2771307"/>
            <a:ext cx="116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FORGING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B8C35-0031-4BD8-9B9E-6E009FD76D3C}"/>
              </a:ext>
            </a:extLst>
          </p:cNvPr>
          <p:cNvSpPr txBox="1"/>
          <p:nvPr/>
        </p:nvSpPr>
        <p:spPr>
          <a:xfrm>
            <a:off x="10302032" y="3686584"/>
            <a:ext cx="1274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u="sng" dirty="0">
                <a:solidFill>
                  <a:schemeClr val="bg1"/>
                </a:solidFill>
              </a:rPr>
              <a:t>MILLING</a:t>
            </a:r>
            <a:endParaRPr lang="en-US" sz="2400" b="1" u="sng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A558D-C842-4A3D-9E20-A4537A49336E}"/>
              </a:ext>
            </a:extLst>
          </p:cNvPr>
          <p:cNvSpPr txBox="1"/>
          <p:nvPr/>
        </p:nvSpPr>
        <p:spPr>
          <a:xfrm>
            <a:off x="10289689" y="4601861"/>
            <a:ext cx="1299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STAMPING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7031B-3ADC-47DD-B58A-9629DFAFB2D9}"/>
              </a:ext>
            </a:extLst>
          </p:cNvPr>
          <p:cNvSpPr txBox="1"/>
          <p:nvPr/>
        </p:nvSpPr>
        <p:spPr>
          <a:xfrm>
            <a:off x="10342910" y="5517138"/>
            <a:ext cx="1192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WELDING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90807-D39E-4C5A-82BC-C917D36C55B0}"/>
              </a:ext>
            </a:extLst>
          </p:cNvPr>
          <p:cNvSpPr/>
          <p:nvPr/>
        </p:nvSpPr>
        <p:spPr>
          <a:xfrm>
            <a:off x="499628" y="228600"/>
            <a:ext cx="886968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Operation in which a workpiece is given a specific shape or</a:t>
            </a:r>
          </a:p>
          <a:p>
            <a:pPr algn="ctr"/>
            <a:r>
              <a:rPr lang="en-US"/>
              <a:t>form by means of a rotating cutter having many cutting teeth.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74169-5AAA-4CED-BBDB-727005800E79}"/>
              </a:ext>
            </a:extLst>
          </p:cNvPr>
          <p:cNvSpPr txBox="1"/>
          <p:nvPr/>
        </p:nvSpPr>
        <p:spPr>
          <a:xfrm>
            <a:off x="562330" y="432922"/>
            <a:ext cx="874427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>
                <a:solidFill>
                  <a:srgbClr val="7030A0"/>
                </a:solidFill>
              </a:rPr>
              <a:t>Operation in which a </a:t>
            </a:r>
            <a:r>
              <a:rPr lang="en-US" sz="2000" dirty="0" err="1">
                <a:solidFill>
                  <a:srgbClr val="7030A0"/>
                </a:solidFill>
              </a:rPr>
              <a:t>workpiece</a:t>
            </a:r>
            <a:r>
              <a:rPr lang="en-US" sz="2000" dirty="0">
                <a:solidFill>
                  <a:srgbClr val="7030A0"/>
                </a:solidFill>
              </a:rPr>
              <a:t> is given a specific shape or form by means of a rotating cutter having many cutting teeth.</a:t>
            </a:r>
            <a:endParaRPr lang="en-US" sz="2000" dirty="0">
              <a:solidFill>
                <a:srgbClr val="7030A0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8" name="Arrow: Chevron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9C0AAF-38F8-44A6-9AD8-15E343F897A5}"/>
              </a:ext>
            </a:extLst>
          </p:cNvPr>
          <p:cNvSpPr/>
          <p:nvPr/>
        </p:nvSpPr>
        <p:spPr>
          <a:xfrm>
            <a:off x="9491407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19F27CE-B214-40F6-BD44-930A263F4E6E}"/>
              </a:ext>
            </a:extLst>
          </p:cNvPr>
          <p:cNvSpPr/>
          <p:nvPr/>
        </p:nvSpPr>
        <p:spPr>
          <a:xfrm rot="10800000">
            <a:off x="103209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C7F78E1-AF40-4DD0-8DC6-D71B122EA9A7}"/>
              </a:ext>
            </a:extLst>
          </p:cNvPr>
          <p:cNvSpPr txBox="1">
            <a:spLocks/>
          </p:cNvSpPr>
          <p:nvPr/>
        </p:nvSpPr>
        <p:spPr>
          <a:xfrm>
            <a:off x="4016415" y="1255953"/>
            <a:ext cx="1956122" cy="7773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2400" dirty="0" smtClean="0">
                <a:solidFill>
                  <a:schemeClr val="bg1"/>
                </a:solidFill>
              </a:rPr>
              <a:t>Milling</a:t>
            </a:r>
            <a:r>
              <a:rPr lang="fa-IR" sz="2400" dirty="0" smtClean="0">
                <a:solidFill>
                  <a:schemeClr val="bg1"/>
                </a:solidFill>
              </a:rPr>
              <a:t> </a:t>
            </a:r>
          </a:p>
          <a:p>
            <a:pPr rtl="1"/>
            <a:r>
              <a:rPr lang="fa-IR" sz="2400" b="1" dirty="0" smtClean="0">
                <a:solidFill>
                  <a:schemeClr val="bg1"/>
                </a:solidFill>
                <a:latin typeface="IRANSans(FaNum)" panose="02040503050201020203" pitchFamily="18" charset="-78"/>
                <a:cs typeface="IRANSans(FaNum)" panose="02040503050201020203" pitchFamily="18" charset="-78"/>
              </a:rPr>
              <a:t>فرزکاری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35" y="2283629"/>
            <a:ext cx="5665263" cy="42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4107715-78C2-4DBA-AFD4-DA557EB809AF}"/>
              </a:ext>
            </a:extLst>
          </p:cNvPr>
          <p:cNvGrpSpPr/>
          <p:nvPr/>
        </p:nvGrpSpPr>
        <p:grpSpPr>
          <a:xfrm>
            <a:off x="10522530" y="5911703"/>
            <a:ext cx="1934870" cy="1144860"/>
            <a:chOff x="10522530" y="5911703"/>
            <a:chExt cx="1934870" cy="11448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127F41-C5FC-4CD5-B26E-4EFDFA1BAA29}"/>
                </a:ext>
              </a:extLst>
            </p:cNvPr>
            <p:cNvSpPr/>
            <p:nvPr/>
          </p:nvSpPr>
          <p:spPr>
            <a:xfrm>
              <a:off x="11439386" y="5911703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ADDFD18-2F3F-49BC-8662-F720CA61D997}"/>
                </a:ext>
              </a:extLst>
            </p:cNvPr>
            <p:cNvSpPr/>
            <p:nvPr/>
          </p:nvSpPr>
          <p:spPr>
            <a:xfrm>
              <a:off x="11806241" y="6634580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8B98AD3-2BA2-4660-B464-50C458B96730}"/>
                </a:ext>
              </a:extLst>
            </p:cNvPr>
            <p:cNvSpPr/>
            <p:nvPr/>
          </p:nvSpPr>
          <p:spPr>
            <a:xfrm>
              <a:off x="11791904" y="632679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D92CEAB-BF4E-447F-A7ED-D8A559BBDE33}"/>
                </a:ext>
              </a:extLst>
            </p:cNvPr>
            <p:cNvSpPr/>
            <p:nvPr/>
          </p:nvSpPr>
          <p:spPr>
            <a:xfrm>
              <a:off x="10522530" y="6690803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8C72A26-235B-4D16-B847-DDC7C29D9BEC}"/>
                </a:ext>
              </a:extLst>
            </p:cNvPr>
            <p:cNvSpPr/>
            <p:nvPr/>
          </p:nvSpPr>
          <p:spPr>
            <a:xfrm>
              <a:off x="11037038" y="6680300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DC1D8D2-C4D7-4022-9E0C-CF2C767DC3B0}"/>
                </a:ext>
              </a:extLst>
            </p:cNvPr>
            <p:cNvSpPr/>
            <p:nvPr/>
          </p:nvSpPr>
          <p:spPr>
            <a:xfrm>
              <a:off x="11498681" y="678768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CEDCD22-3D74-40C1-B01A-D7C956850494}"/>
                </a:ext>
              </a:extLst>
            </p:cNvPr>
            <p:cNvSpPr/>
            <p:nvPr/>
          </p:nvSpPr>
          <p:spPr>
            <a:xfrm>
              <a:off x="11399403" y="6395416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1A65949-CC5D-4374-9BD1-886FD926405F}"/>
                </a:ext>
              </a:extLst>
            </p:cNvPr>
            <p:cNvSpPr/>
            <p:nvPr/>
          </p:nvSpPr>
          <p:spPr>
            <a:xfrm>
              <a:off x="12091640" y="6255878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46C6543-9FB3-4061-AED7-4788A554BDDD}"/>
                </a:ext>
              </a:extLst>
            </p:cNvPr>
            <p:cNvSpPr/>
            <p:nvPr/>
          </p:nvSpPr>
          <p:spPr>
            <a:xfrm>
              <a:off x="12060462" y="601164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F2DC2E2-62FE-4751-89E2-A2DA05FDCCA6}"/>
                </a:ext>
              </a:extLst>
            </p:cNvPr>
            <p:cNvSpPr/>
            <p:nvPr/>
          </p:nvSpPr>
          <p:spPr>
            <a:xfrm>
              <a:off x="10981486" y="6326641"/>
              <a:ext cx="274320" cy="27432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75640-8C4D-4AF9-B209-A6FA506A8B2B}"/>
              </a:ext>
            </a:extLst>
          </p:cNvPr>
          <p:cNvSpPr/>
          <p:nvPr/>
        </p:nvSpPr>
        <p:spPr>
          <a:xfrm>
            <a:off x="9887827" y="729328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BBAB0-5CE6-4CBA-A805-D93FECAD3AF9}"/>
              </a:ext>
            </a:extLst>
          </p:cNvPr>
          <p:cNvSpPr/>
          <p:nvPr/>
        </p:nvSpPr>
        <p:spPr>
          <a:xfrm>
            <a:off x="9887827" y="1644605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A77594-D0BF-4F8E-A929-B3EB7458CB8B}"/>
              </a:ext>
            </a:extLst>
          </p:cNvPr>
          <p:cNvSpPr/>
          <p:nvPr/>
        </p:nvSpPr>
        <p:spPr>
          <a:xfrm>
            <a:off x="9887827" y="2559882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B763D5-8668-465E-A6A2-7052B44E9ED7}"/>
              </a:ext>
            </a:extLst>
          </p:cNvPr>
          <p:cNvSpPr/>
          <p:nvPr/>
        </p:nvSpPr>
        <p:spPr>
          <a:xfrm>
            <a:off x="9887827" y="3475159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4CA512-F725-4399-A2B4-62F13E624B4C}"/>
              </a:ext>
            </a:extLst>
          </p:cNvPr>
          <p:cNvSpPr/>
          <p:nvPr/>
        </p:nvSpPr>
        <p:spPr>
          <a:xfrm>
            <a:off x="9887827" y="4390436"/>
            <a:ext cx="2103120" cy="822960"/>
          </a:xfrm>
          <a:prstGeom prst="roundRect">
            <a:avLst/>
          </a:prstGeom>
          <a:solidFill>
            <a:srgbClr val="E850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FC2399-43A6-4C87-9519-7C31CFDB1443}"/>
              </a:ext>
            </a:extLst>
          </p:cNvPr>
          <p:cNvSpPr/>
          <p:nvPr/>
        </p:nvSpPr>
        <p:spPr>
          <a:xfrm>
            <a:off x="9887827" y="5305713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CA07A-6645-4D90-AE3A-3B59B1882F6B}"/>
              </a:ext>
            </a:extLst>
          </p:cNvPr>
          <p:cNvSpPr txBox="1"/>
          <p:nvPr/>
        </p:nvSpPr>
        <p:spPr>
          <a:xfrm>
            <a:off x="10377373" y="940753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BRAZING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A2AFD-05AF-473D-8797-CC1861DDAE9E}"/>
              </a:ext>
            </a:extLst>
          </p:cNvPr>
          <p:cNvSpPr txBox="1"/>
          <p:nvPr/>
        </p:nvSpPr>
        <p:spPr>
          <a:xfrm>
            <a:off x="10387856" y="1856030"/>
            <a:ext cx="1103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CASTING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C3FF-66DA-48D8-9116-DD169BE659ED}"/>
              </a:ext>
            </a:extLst>
          </p:cNvPr>
          <p:cNvSpPr txBox="1"/>
          <p:nvPr/>
        </p:nvSpPr>
        <p:spPr>
          <a:xfrm>
            <a:off x="10358841" y="2771307"/>
            <a:ext cx="116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FORGING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B8C35-0031-4BD8-9B9E-6E009FD76D3C}"/>
              </a:ext>
            </a:extLst>
          </p:cNvPr>
          <p:cNvSpPr txBox="1"/>
          <p:nvPr/>
        </p:nvSpPr>
        <p:spPr>
          <a:xfrm>
            <a:off x="10402220" y="3686584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MILLING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A558D-C842-4A3D-9E20-A4537A49336E}"/>
              </a:ext>
            </a:extLst>
          </p:cNvPr>
          <p:cNvSpPr txBox="1"/>
          <p:nvPr/>
        </p:nvSpPr>
        <p:spPr>
          <a:xfrm>
            <a:off x="10001469" y="4601861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u="sng" dirty="0">
                <a:solidFill>
                  <a:schemeClr val="bg1"/>
                </a:solidFill>
                <a:latin typeface="IRANSans(FaNum)" panose="02040503050201020203" pitchFamily="18" charset="-78"/>
                <a:cs typeface="IRANSans(FaNum)" panose="02040503050201020203" pitchFamily="18" charset="-78"/>
              </a:rPr>
              <a:t>STAMPING</a:t>
            </a:r>
            <a:endParaRPr lang="en-US" sz="2400" b="1" u="sng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7031B-3ADC-47DD-B58A-9629DFAFB2D9}"/>
              </a:ext>
            </a:extLst>
          </p:cNvPr>
          <p:cNvSpPr txBox="1"/>
          <p:nvPr/>
        </p:nvSpPr>
        <p:spPr>
          <a:xfrm>
            <a:off x="10342910" y="5517138"/>
            <a:ext cx="1192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WELDING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90807-D39E-4C5A-82BC-C917D36C55B0}"/>
              </a:ext>
            </a:extLst>
          </p:cNvPr>
          <p:cNvSpPr/>
          <p:nvPr/>
        </p:nvSpPr>
        <p:spPr>
          <a:xfrm>
            <a:off x="499628" y="228600"/>
            <a:ext cx="886968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C7F78E1-AF40-4DD0-8DC6-D71B122EA9A7}"/>
              </a:ext>
            </a:extLst>
          </p:cNvPr>
          <p:cNvSpPr txBox="1">
            <a:spLocks/>
          </p:cNvSpPr>
          <p:nvPr/>
        </p:nvSpPr>
        <p:spPr>
          <a:xfrm>
            <a:off x="664463" y="462110"/>
            <a:ext cx="5108789" cy="5344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1">
              <a:lnSpc>
                <a:spcPct val="150000"/>
              </a:lnSpc>
            </a:pPr>
            <a:r>
              <a:rPr lang="en-US" sz="1600" dirty="0">
                <a:solidFill>
                  <a:srgbClr val="7030A0"/>
                </a:solidFill>
                <a:latin typeface="IRANSans(FaNum)" panose="02040503050201020203" pitchFamily="18" charset="-78"/>
                <a:cs typeface="IRANSans(FaNum)" panose="02040503050201020203" pitchFamily="18" charset="-78"/>
              </a:rPr>
              <a:t>Process of shaping metal under a falling weight</a:t>
            </a:r>
            <a:endParaRPr lang="en-US" sz="1600" dirty="0">
              <a:solidFill>
                <a:srgbClr val="7030A0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DC9565-1D08-4C98-8F37-A2E1F7EC6688}"/>
              </a:ext>
            </a:extLst>
          </p:cNvPr>
          <p:cNvSpPr txBox="1"/>
          <p:nvPr/>
        </p:nvSpPr>
        <p:spPr>
          <a:xfrm>
            <a:off x="4157555" y="1136789"/>
            <a:ext cx="1875835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 rtl="1"/>
            <a:r>
              <a:rPr lang="en-US" sz="2400" b="1" dirty="0" smtClean="0">
                <a:solidFill>
                  <a:schemeClr val="bg1"/>
                </a:solidFill>
                <a:latin typeface="IRANSans(FaNum)" panose="02040503050201020203" pitchFamily="18" charset="-78"/>
                <a:cs typeface="IRANSans(FaNum)" panose="02040503050201020203" pitchFamily="18" charset="-78"/>
              </a:rPr>
              <a:t>STAMPING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  <a:p>
            <a:pPr algn="ctr" rtl="1"/>
            <a:r>
              <a:rPr lang="fa-IR" sz="2400" b="1" dirty="0" smtClean="0">
                <a:solidFill>
                  <a:schemeClr val="bg1"/>
                </a:solidFill>
                <a:latin typeface="IRANSans(FaNum)" panose="02040503050201020203" pitchFamily="18" charset="-78"/>
                <a:cs typeface="IRANSans(FaNum)" panose="02040503050201020203" pitchFamily="18" charset="-78"/>
              </a:rPr>
              <a:t>مهر زدن</a:t>
            </a:r>
            <a:endParaRPr lang="en-US" sz="2400" b="1" dirty="0" smtClean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8" name="Arrow: Chevron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603F8D-9543-4811-BF79-4C915852C547}"/>
              </a:ext>
            </a:extLst>
          </p:cNvPr>
          <p:cNvSpPr/>
          <p:nvPr/>
        </p:nvSpPr>
        <p:spPr>
          <a:xfrm>
            <a:off x="9491407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936ED45-6C41-4AF5-A166-28CD670AE07B}"/>
              </a:ext>
            </a:extLst>
          </p:cNvPr>
          <p:cNvSpPr/>
          <p:nvPr/>
        </p:nvSpPr>
        <p:spPr>
          <a:xfrm rot="10800000">
            <a:off x="103209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972" y="2133129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ABC350E-84D4-46EB-818D-B369A524EB37}"/>
              </a:ext>
            </a:extLst>
          </p:cNvPr>
          <p:cNvGrpSpPr/>
          <p:nvPr/>
        </p:nvGrpSpPr>
        <p:grpSpPr>
          <a:xfrm>
            <a:off x="10522530" y="5911703"/>
            <a:ext cx="1934870" cy="1144860"/>
            <a:chOff x="10522530" y="5911703"/>
            <a:chExt cx="1934870" cy="11448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3FE4F8A-D459-4A18-8FA7-A5B8BD071B9E}"/>
                </a:ext>
              </a:extLst>
            </p:cNvPr>
            <p:cNvSpPr/>
            <p:nvPr/>
          </p:nvSpPr>
          <p:spPr>
            <a:xfrm>
              <a:off x="11439386" y="5911703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562FAE5-ABF7-4384-9460-4A502DAE09EF}"/>
                </a:ext>
              </a:extLst>
            </p:cNvPr>
            <p:cNvSpPr/>
            <p:nvPr/>
          </p:nvSpPr>
          <p:spPr>
            <a:xfrm>
              <a:off x="11806241" y="6634580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091F3B-A21E-4A80-A4D7-101A7C2548C9}"/>
                </a:ext>
              </a:extLst>
            </p:cNvPr>
            <p:cNvSpPr/>
            <p:nvPr/>
          </p:nvSpPr>
          <p:spPr>
            <a:xfrm>
              <a:off x="11791904" y="632679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B053D2-DA28-429A-A4E5-7750D7F586E1}"/>
                </a:ext>
              </a:extLst>
            </p:cNvPr>
            <p:cNvSpPr/>
            <p:nvPr/>
          </p:nvSpPr>
          <p:spPr>
            <a:xfrm>
              <a:off x="10522530" y="6690803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C2BD8D2-88DD-4716-9E8B-DDD9BB2A4DAB}"/>
                </a:ext>
              </a:extLst>
            </p:cNvPr>
            <p:cNvSpPr/>
            <p:nvPr/>
          </p:nvSpPr>
          <p:spPr>
            <a:xfrm>
              <a:off x="11037038" y="6680300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81B94AF-4CE3-4B0F-A654-F2F365221875}"/>
                </a:ext>
              </a:extLst>
            </p:cNvPr>
            <p:cNvSpPr/>
            <p:nvPr/>
          </p:nvSpPr>
          <p:spPr>
            <a:xfrm>
              <a:off x="11498681" y="678768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0FFBD92-7A28-4BA7-91D5-EC977224A0E9}"/>
                </a:ext>
              </a:extLst>
            </p:cNvPr>
            <p:cNvSpPr/>
            <p:nvPr/>
          </p:nvSpPr>
          <p:spPr>
            <a:xfrm>
              <a:off x="11399403" y="6395416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DD151E6-C0A5-45C7-9BDA-A13BD6A06703}"/>
                </a:ext>
              </a:extLst>
            </p:cNvPr>
            <p:cNvSpPr/>
            <p:nvPr/>
          </p:nvSpPr>
          <p:spPr>
            <a:xfrm>
              <a:off x="12091640" y="6255878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73DF07-00A8-4AF8-8456-7B2795A49A8A}"/>
                </a:ext>
              </a:extLst>
            </p:cNvPr>
            <p:cNvSpPr/>
            <p:nvPr/>
          </p:nvSpPr>
          <p:spPr>
            <a:xfrm>
              <a:off x="12060462" y="601164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0A5B4BA-0217-4A81-BFCC-12DBEFBF1EC7}"/>
                </a:ext>
              </a:extLst>
            </p:cNvPr>
            <p:cNvSpPr/>
            <p:nvPr/>
          </p:nvSpPr>
          <p:spPr>
            <a:xfrm>
              <a:off x="10981486" y="6326641"/>
              <a:ext cx="274320" cy="27432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75640-8C4D-4AF9-B209-A6FA506A8B2B}"/>
              </a:ext>
            </a:extLst>
          </p:cNvPr>
          <p:cNvSpPr/>
          <p:nvPr/>
        </p:nvSpPr>
        <p:spPr>
          <a:xfrm>
            <a:off x="9887827" y="729328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BBAB0-5CE6-4CBA-A805-D93FECAD3AF9}"/>
              </a:ext>
            </a:extLst>
          </p:cNvPr>
          <p:cNvSpPr/>
          <p:nvPr/>
        </p:nvSpPr>
        <p:spPr>
          <a:xfrm>
            <a:off x="9887827" y="1644605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A77594-D0BF-4F8E-A929-B3EB7458CB8B}"/>
              </a:ext>
            </a:extLst>
          </p:cNvPr>
          <p:cNvSpPr/>
          <p:nvPr/>
        </p:nvSpPr>
        <p:spPr>
          <a:xfrm>
            <a:off x="9887827" y="2559882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B763D5-8668-465E-A6A2-7052B44E9ED7}"/>
              </a:ext>
            </a:extLst>
          </p:cNvPr>
          <p:cNvSpPr/>
          <p:nvPr/>
        </p:nvSpPr>
        <p:spPr>
          <a:xfrm>
            <a:off x="9887827" y="3475159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4CA512-F725-4399-A2B4-62F13E624B4C}"/>
              </a:ext>
            </a:extLst>
          </p:cNvPr>
          <p:cNvSpPr/>
          <p:nvPr/>
        </p:nvSpPr>
        <p:spPr>
          <a:xfrm>
            <a:off x="9887827" y="4390436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FC2399-43A6-4C87-9519-7C31CFDB1443}"/>
              </a:ext>
            </a:extLst>
          </p:cNvPr>
          <p:cNvSpPr/>
          <p:nvPr/>
        </p:nvSpPr>
        <p:spPr>
          <a:xfrm>
            <a:off x="9887827" y="5305713"/>
            <a:ext cx="2103120" cy="822960"/>
          </a:xfrm>
          <a:prstGeom prst="roundRect">
            <a:avLst/>
          </a:prstGeom>
          <a:solidFill>
            <a:srgbClr val="E850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CA07A-6645-4D90-AE3A-3B59B1882F6B}"/>
              </a:ext>
            </a:extLst>
          </p:cNvPr>
          <p:cNvSpPr txBox="1"/>
          <p:nvPr/>
        </p:nvSpPr>
        <p:spPr>
          <a:xfrm>
            <a:off x="10377373" y="940753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 smtClean="0"/>
              <a:t>BRAZING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A2AFD-05AF-473D-8797-CC1861DDAE9E}"/>
              </a:ext>
            </a:extLst>
          </p:cNvPr>
          <p:cNvSpPr txBox="1"/>
          <p:nvPr/>
        </p:nvSpPr>
        <p:spPr>
          <a:xfrm>
            <a:off x="10387856" y="1856030"/>
            <a:ext cx="1103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CASTING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C3FF-66DA-48D8-9116-DD169BE659ED}"/>
              </a:ext>
            </a:extLst>
          </p:cNvPr>
          <p:cNvSpPr txBox="1"/>
          <p:nvPr/>
        </p:nvSpPr>
        <p:spPr>
          <a:xfrm>
            <a:off x="10358841" y="2771307"/>
            <a:ext cx="116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FORGING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B8C35-0031-4BD8-9B9E-6E009FD76D3C}"/>
              </a:ext>
            </a:extLst>
          </p:cNvPr>
          <p:cNvSpPr txBox="1"/>
          <p:nvPr/>
        </p:nvSpPr>
        <p:spPr>
          <a:xfrm>
            <a:off x="10402220" y="3686584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MILLING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A558D-C842-4A3D-9E20-A4537A49336E}"/>
              </a:ext>
            </a:extLst>
          </p:cNvPr>
          <p:cNvSpPr txBox="1"/>
          <p:nvPr/>
        </p:nvSpPr>
        <p:spPr>
          <a:xfrm>
            <a:off x="10289689" y="4601861"/>
            <a:ext cx="1299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STAMPING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7031B-3ADC-47DD-B58A-9629DFAFB2D9}"/>
              </a:ext>
            </a:extLst>
          </p:cNvPr>
          <p:cNvSpPr txBox="1"/>
          <p:nvPr/>
        </p:nvSpPr>
        <p:spPr>
          <a:xfrm>
            <a:off x="10230700" y="551713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u="sng" dirty="0">
                <a:solidFill>
                  <a:schemeClr val="bg1"/>
                </a:solidFill>
              </a:rPr>
              <a:t>WELDING</a:t>
            </a:r>
            <a:endParaRPr lang="en-US" sz="2400" b="1" u="sng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90807-D39E-4C5A-82BC-C917D36C55B0}"/>
              </a:ext>
            </a:extLst>
          </p:cNvPr>
          <p:cNvSpPr/>
          <p:nvPr/>
        </p:nvSpPr>
        <p:spPr>
          <a:xfrm>
            <a:off x="499628" y="228600"/>
            <a:ext cx="886968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C7F78E1-AF40-4DD0-8DC6-D71B122EA9A7}"/>
              </a:ext>
            </a:extLst>
          </p:cNvPr>
          <p:cNvSpPr txBox="1">
            <a:spLocks/>
          </p:cNvSpPr>
          <p:nvPr/>
        </p:nvSpPr>
        <p:spPr>
          <a:xfrm>
            <a:off x="4083687" y="1409760"/>
            <a:ext cx="1701562" cy="10578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IRANSans(FaNum)" panose="02040503050201020203" pitchFamily="18" charset="-78"/>
                <a:cs typeface="IRANSans(FaNum)" panose="02040503050201020203" pitchFamily="18" charset="-78"/>
              </a:rPr>
              <a:t>WELDING</a:t>
            </a:r>
            <a:endParaRPr lang="fa-IR" sz="2400" dirty="0" smtClean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  <a:p>
            <a:pPr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latin typeface="IRANSans(FaNum)" panose="02040503050201020203" pitchFamily="18" charset="-78"/>
                <a:cs typeface="B Nazanin" panose="00000400000000000000" pitchFamily="2" charset="-78"/>
              </a:rPr>
              <a:t>جوشکاری</a:t>
            </a:r>
            <a:endParaRPr lang="en-US" sz="2400" dirty="0">
              <a:solidFill>
                <a:schemeClr val="bg1"/>
              </a:solidFill>
              <a:latin typeface="IRANSans(FaNum)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DC9565-1D08-4C98-8F37-A2E1F7EC6688}"/>
              </a:ext>
            </a:extLst>
          </p:cNvPr>
          <p:cNvSpPr txBox="1"/>
          <p:nvPr/>
        </p:nvSpPr>
        <p:spPr>
          <a:xfrm>
            <a:off x="592403" y="263645"/>
            <a:ext cx="840112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400" b="1" dirty="0">
                <a:solidFill>
                  <a:srgbClr val="7030A0"/>
                </a:solidFill>
                <a:cs typeface="IRANSans(FaNum)" panose="02040503050201020203" pitchFamily="18" charset="-78"/>
              </a:rPr>
              <a:t>Join</a:t>
            </a:r>
            <a:r>
              <a:rPr lang="en-US" sz="2000" b="1" dirty="0">
                <a:solidFill>
                  <a:srgbClr val="7030A0"/>
                </a:solidFill>
                <a:cs typeface="IRANSans(FaNum)" panose="02040503050201020203" pitchFamily="18" charset="-78"/>
              </a:rPr>
              <a:t>ing of metals by the application of heat, without the </a:t>
            </a:r>
            <a:r>
              <a:rPr lang="en-US" sz="2000" b="1" dirty="0" smtClean="0">
                <a:solidFill>
                  <a:srgbClr val="7030A0"/>
                </a:solidFill>
                <a:cs typeface="IRANSans(FaNum)" panose="02040503050201020203" pitchFamily="18" charset="-78"/>
              </a:rPr>
              <a:t>use of </a:t>
            </a:r>
            <a:r>
              <a:rPr lang="en-US" sz="2000" b="1" dirty="0">
                <a:solidFill>
                  <a:srgbClr val="7030A0"/>
                </a:solidFill>
                <a:cs typeface="IRANSans(FaNum)" panose="02040503050201020203" pitchFamily="18" charset="-78"/>
              </a:rPr>
              <a:t>solder or any other metal or alloy having a lower melting </a:t>
            </a:r>
            <a:r>
              <a:rPr lang="en-US" sz="2000" b="1" dirty="0" smtClean="0">
                <a:solidFill>
                  <a:srgbClr val="7030A0"/>
                </a:solidFill>
                <a:cs typeface="IRANSans(FaNum)" panose="02040503050201020203" pitchFamily="18" charset="-78"/>
              </a:rPr>
              <a:t>point than </a:t>
            </a:r>
            <a:r>
              <a:rPr lang="en-US" sz="2000" b="1" dirty="0">
                <a:solidFill>
                  <a:srgbClr val="7030A0"/>
                </a:solidFill>
                <a:cs typeface="IRANSans(FaNum)" panose="02040503050201020203" pitchFamily="18" charset="-78"/>
              </a:rPr>
              <a:t>the metals </a:t>
            </a:r>
            <a:r>
              <a:rPr lang="en-US" sz="2000" b="1" dirty="0" smtClean="0">
                <a:solidFill>
                  <a:srgbClr val="7030A0"/>
                </a:solidFill>
                <a:cs typeface="IRANSans(FaNum)" panose="02040503050201020203" pitchFamily="18" charset="-78"/>
              </a:rPr>
              <a:t>being joined</a:t>
            </a:r>
            <a:endParaRPr lang="en-US" sz="2000" b="1" dirty="0">
              <a:solidFill>
                <a:srgbClr val="7030A0"/>
              </a:solidFill>
              <a:cs typeface="IRANSans(FaNum)" panose="02040503050201020203" pitchFamily="18" charset="-78"/>
            </a:endParaRPr>
          </a:p>
        </p:txBody>
      </p:sp>
      <p:sp>
        <p:nvSpPr>
          <p:cNvPr id="28" name="Arrow: Chevron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031399-4578-4768-8E2C-DC9065424EE7}"/>
              </a:ext>
            </a:extLst>
          </p:cNvPr>
          <p:cNvSpPr/>
          <p:nvPr/>
        </p:nvSpPr>
        <p:spPr>
          <a:xfrm>
            <a:off x="9491407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B83DED-7C44-48EC-85C2-6F83B7DA1E48}"/>
              </a:ext>
            </a:extLst>
          </p:cNvPr>
          <p:cNvSpPr/>
          <p:nvPr/>
        </p:nvSpPr>
        <p:spPr>
          <a:xfrm rot="10800000">
            <a:off x="103209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34" y="2617383"/>
            <a:ext cx="5942267" cy="39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127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D5F261-9B64-4149-9014-7A8FC03D3F32}"/>
              </a:ext>
            </a:extLst>
          </p:cNvPr>
          <p:cNvGrpSpPr/>
          <p:nvPr/>
        </p:nvGrpSpPr>
        <p:grpSpPr>
          <a:xfrm>
            <a:off x="10522530" y="5911703"/>
            <a:ext cx="1934870" cy="1144860"/>
            <a:chOff x="10522530" y="5911703"/>
            <a:chExt cx="1934870" cy="114486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F13FDC3-4EBE-4BFD-B7B2-4C89103EDB67}"/>
                </a:ext>
              </a:extLst>
            </p:cNvPr>
            <p:cNvSpPr/>
            <p:nvPr/>
          </p:nvSpPr>
          <p:spPr>
            <a:xfrm>
              <a:off x="11439386" y="5911703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7DEEFD1-082C-4536-BA7C-11E460211201}"/>
                </a:ext>
              </a:extLst>
            </p:cNvPr>
            <p:cNvSpPr/>
            <p:nvPr/>
          </p:nvSpPr>
          <p:spPr>
            <a:xfrm>
              <a:off x="11806241" y="6634580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6B40A64-E18D-4C9B-88FE-617FBA591B70}"/>
                </a:ext>
              </a:extLst>
            </p:cNvPr>
            <p:cNvSpPr/>
            <p:nvPr/>
          </p:nvSpPr>
          <p:spPr>
            <a:xfrm>
              <a:off x="11791904" y="632679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0A62575-93DB-4936-9869-6C0C6D45F4F6}"/>
                </a:ext>
              </a:extLst>
            </p:cNvPr>
            <p:cNvSpPr/>
            <p:nvPr/>
          </p:nvSpPr>
          <p:spPr>
            <a:xfrm>
              <a:off x="10522530" y="6690803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E8399D9-F46C-4F57-A1C0-10AD6C479D3A}"/>
                </a:ext>
              </a:extLst>
            </p:cNvPr>
            <p:cNvSpPr/>
            <p:nvPr/>
          </p:nvSpPr>
          <p:spPr>
            <a:xfrm>
              <a:off x="11037038" y="6680300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3214D78-CED2-4D62-9DB6-D96042FF8D8E}"/>
                </a:ext>
              </a:extLst>
            </p:cNvPr>
            <p:cNvSpPr/>
            <p:nvPr/>
          </p:nvSpPr>
          <p:spPr>
            <a:xfrm>
              <a:off x="11498681" y="678768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3D26AA7-8C43-4358-B278-3501D7674144}"/>
                </a:ext>
              </a:extLst>
            </p:cNvPr>
            <p:cNvSpPr/>
            <p:nvPr/>
          </p:nvSpPr>
          <p:spPr>
            <a:xfrm>
              <a:off x="11399403" y="6395416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C7EB621-2F65-4C3E-B17E-FD2702C7E47E}"/>
                </a:ext>
              </a:extLst>
            </p:cNvPr>
            <p:cNvSpPr/>
            <p:nvPr/>
          </p:nvSpPr>
          <p:spPr>
            <a:xfrm>
              <a:off x="12091640" y="6255878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04D03DD-5230-4413-9DDD-ED75BD557D14}"/>
                </a:ext>
              </a:extLst>
            </p:cNvPr>
            <p:cNvSpPr/>
            <p:nvPr/>
          </p:nvSpPr>
          <p:spPr>
            <a:xfrm>
              <a:off x="12060462" y="601164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82DBC2D-7568-4CCE-9F51-2865CD6F3B3B}"/>
                </a:ext>
              </a:extLst>
            </p:cNvPr>
            <p:cNvSpPr/>
            <p:nvPr/>
          </p:nvSpPr>
          <p:spPr>
            <a:xfrm>
              <a:off x="10981486" y="6326641"/>
              <a:ext cx="274320" cy="27432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75640-8C4D-4AF9-B209-A6FA506A8B2B}"/>
              </a:ext>
            </a:extLst>
          </p:cNvPr>
          <p:cNvSpPr/>
          <p:nvPr/>
        </p:nvSpPr>
        <p:spPr>
          <a:xfrm>
            <a:off x="9887827" y="729328"/>
            <a:ext cx="2103120" cy="822960"/>
          </a:xfrm>
          <a:prstGeom prst="roundRect">
            <a:avLst/>
          </a:prstGeom>
          <a:solidFill>
            <a:srgbClr val="E850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BBAB0-5CE6-4CBA-A805-D93FECAD3AF9}"/>
              </a:ext>
            </a:extLst>
          </p:cNvPr>
          <p:cNvSpPr/>
          <p:nvPr/>
        </p:nvSpPr>
        <p:spPr>
          <a:xfrm>
            <a:off x="9887827" y="1644605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A77594-D0BF-4F8E-A929-B3EB7458CB8B}"/>
              </a:ext>
            </a:extLst>
          </p:cNvPr>
          <p:cNvSpPr/>
          <p:nvPr/>
        </p:nvSpPr>
        <p:spPr>
          <a:xfrm>
            <a:off x="9887827" y="2559882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B763D5-8668-465E-A6A2-7052B44E9ED7}"/>
              </a:ext>
            </a:extLst>
          </p:cNvPr>
          <p:cNvSpPr/>
          <p:nvPr/>
        </p:nvSpPr>
        <p:spPr>
          <a:xfrm>
            <a:off x="9887827" y="3475159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4CA512-F725-4399-A2B4-62F13E624B4C}"/>
              </a:ext>
            </a:extLst>
          </p:cNvPr>
          <p:cNvSpPr/>
          <p:nvPr/>
        </p:nvSpPr>
        <p:spPr>
          <a:xfrm>
            <a:off x="9887827" y="4390436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CA07A-6645-4D90-AE3A-3B59B1882F6B}"/>
              </a:ext>
            </a:extLst>
          </p:cNvPr>
          <p:cNvSpPr txBox="1"/>
          <p:nvPr/>
        </p:nvSpPr>
        <p:spPr>
          <a:xfrm>
            <a:off x="10303637" y="940753"/>
            <a:ext cx="127150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rtl="1"/>
            <a:r>
              <a:rPr lang="en-US" sz="2400" b="1" u="sng" dirty="0">
                <a:solidFill>
                  <a:schemeClr val="bg1"/>
                </a:solidFill>
              </a:rPr>
              <a:t>PLATING</a:t>
            </a:r>
            <a:endParaRPr lang="en-US" sz="2400" b="1" u="sng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A2AFD-05AF-473D-8797-CC1861DDAE9E}"/>
              </a:ext>
            </a:extLst>
          </p:cNvPr>
          <p:cNvSpPr txBox="1"/>
          <p:nvPr/>
        </p:nvSpPr>
        <p:spPr>
          <a:xfrm>
            <a:off x="10430495" y="1856030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dirty="0"/>
              <a:t>COINING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C3FF-66DA-48D8-9116-DD169BE659ED}"/>
              </a:ext>
            </a:extLst>
          </p:cNvPr>
          <p:cNvSpPr txBox="1"/>
          <p:nvPr/>
        </p:nvSpPr>
        <p:spPr>
          <a:xfrm>
            <a:off x="10269201" y="2771307"/>
            <a:ext cx="134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dirty="0"/>
              <a:t>MACHINING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B8C35-0031-4BD8-9B9E-6E009FD76D3C}"/>
              </a:ext>
            </a:extLst>
          </p:cNvPr>
          <p:cNvSpPr txBox="1"/>
          <p:nvPr/>
        </p:nvSpPr>
        <p:spPr>
          <a:xfrm>
            <a:off x="10366600" y="3686584"/>
            <a:ext cx="11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dirty="0" smtClean="0"/>
              <a:t>SMELTING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" name="Arrow: Chevron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3676CE-3F0D-46DB-95D7-7570A5ACDCDD}"/>
              </a:ext>
            </a:extLst>
          </p:cNvPr>
          <p:cNvSpPr/>
          <p:nvPr/>
        </p:nvSpPr>
        <p:spPr>
          <a:xfrm>
            <a:off x="9491407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F26C3E-1199-483A-9CC4-0912BDA4296B}"/>
              </a:ext>
            </a:extLst>
          </p:cNvPr>
          <p:cNvSpPr/>
          <p:nvPr/>
        </p:nvSpPr>
        <p:spPr>
          <a:xfrm rot="10800000">
            <a:off x="103209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427BC-A9CA-4C04-8D74-24828742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2862" y="1478207"/>
            <a:ext cx="2406470" cy="95900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PLATING</a:t>
            </a:r>
            <a:endParaRPr lang="fa-IR" sz="4000" dirty="0" smtClean="0">
              <a:solidFill>
                <a:schemeClr val="bg1"/>
              </a:solidFill>
            </a:endParaRPr>
          </a:p>
          <a:p>
            <a:r>
              <a:rPr lang="fa-IR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آبکاری</a:t>
            </a:r>
            <a:endParaRPr 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C7F78E1-AF40-4DD0-8DC6-D71B122EA9A7}"/>
              </a:ext>
            </a:extLst>
          </p:cNvPr>
          <p:cNvSpPr txBox="1">
            <a:spLocks/>
          </p:cNvSpPr>
          <p:nvPr/>
        </p:nvSpPr>
        <p:spPr>
          <a:xfrm>
            <a:off x="3062938" y="2445262"/>
            <a:ext cx="3743059" cy="2557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50000"/>
              </a:lnSpc>
            </a:pPr>
            <a:endParaRPr lang="en-US" sz="1600" dirty="0">
              <a:solidFill>
                <a:schemeClr val="tx2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8216F4-B1E0-489C-AAE2-DBECC230CF81}"/>
              </a:ext>
            </a:extLst>
          </p:cNvPr>
          <p:cNvCxnSpPr/>
          <p:nvPr/>
        </p:nvCxnSpPr>
        <p:spPr>
          <a:xfrm>
            <a:off x="5292969" y="2373603"/>
            <a:ext cx="123971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EDC9565-1D08-4C98-8F37-A2E1F7EC6688}"/>
              </a:ext>
            </a:extLst>
          </p:cNvPr>
          <p:cNvSpPr txBox="1"/>
          <p:nvPr/>
        </p:nvSpPr>
        <p:spPr>
          <a:xfrm>
            <a:off x="591068" y="369591"/>
            <a:ext cx="8686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The process of depositing a layer of one metal on another, often done electrically, for the purpose of corrosion protection, appearance, improved electrical conductivity, and other engineering requirements</a:t>
            </a:r>
            <a:endParaRPr lang="en-US" sz="2000" b="1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56" t="2509" r="11914"/>
          <a:stretch/>
        </p:blipFill>
        <p:spPr>
          <a:xfrm>
            <a:off x="2660042" y="2862250"/>
            <a:ext cx="4548850" cy="32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061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F91670DB-8C39-4578-82B9-B54F9A431D13}"/>
              </a:ext>
            </a:extLst>
          </p:cNvPr>
          <p:cNvGrpSpPr/>
          <p:nvPr/>
        </p:nvGrpSpPr>
        <p:grpSpPr>
          <a:xfrm>
            <a:off x="10522530" y="5911703"/>
            <a:ext cx="1934870" cy="1144860"/>
            <a:chOff x="10522530" y="5911703"/>
            <a:chExt cx="1934870" cy="11448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71AF744-F270-4171-8FD5-0F92B89C7CFC}"/>
                </a:ext>
              </a:extLst>
            </p:cNvPr>
            <p:cNvSpPr/>
            <p:nvPr/>
          </p:nvSpPr>
          <p:spPr>
            <a:xfrm>
              <a:off x="11439386" y="5911703"/>
              <a:ext cx="365760" cy="36576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2CB38A-2733-417C-AFF9-12B563339FC4}"/>
                </a:ext>
              </a:extLst>
            </p:cNvPr>
            <p:cNvSpPr/>
            <p:nvPr/>
          </p:nvSpPr>
          <p:spPr>
            <a:xfrm>
              <a:off x="11806241" y="6634580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291A516-B9B7-474E-990B-A7337988B17C}"/>
                </a:ext>
              </a:extLst>
            </p:cNvPr>
            <p:cNvSpPr/>
            <p:nvPr/>
          </p:nvSpPr>
          <p:spPr>
            <a:xfrm>
              <a:off x="11791904" y="6326793"/>
              <a:ext cx="182880" cy="18288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3A28408-B4E9-4513-ABB0-885098047A4E}"/>
                </a:ext>
              </a:extLst>
            </p:cNvPr>
            <p:cNvSpPr/>
            <p:nvPr/>
          </p:nvSpPr>
          <p:spPr>
            <a:xfrm>
              <a:off x="10522530" y="6690803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DA86AB8-3A53-4BB9-BDED-CFEF5ACE8942}"/>
                </a:ext>
              </a:extLst>
            </p:cNvPr>
            <p:cNvSpPr/>
            <p:nvPr/>
          </p:nvSpPr>
          <p:spPr>
            <a:xfrm>
              <a:off x="11037038" y="6680300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EBE7E85-7DEB-4666-BC28-E5CFCB71A3C9}"/>
                </a:ext>
              </a:extLst>
            </p:cNvPr>
            <p:cNvSpPr/>
            <p:nvPr/>
          </p:nvSpPr>
          <p:spPr>
            <a:xfrm>
              <a:off x="11498681" y="6787689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BC10A34-29D7-4779-8329-2B2629C01DB2}"/>
                </a:ext>
              </a:extLst>
            </p:cNvPr>
            <p:cNvSpPr/>
            <p:nvPr/>
          </p:nvSpPr>
          <p:spPr>
            <a:xfrm>
              <a:off x="11399403" y="6395416"/>
              <a:ext cx="274320" cy="27432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550610C-B175-4F99-B1B9-25B06F126F0F}"/>
                </a:ext>
              </a:extLst>
            </p:cNvPr>
            <p:cNvSpPr/>
            <p:nvPr/>
          </p:nvSpPr>
          <p:spPr>
            <a:xfrm>
              <a:off x="12091640" y="6255878"/>
              <a:ext cx="365760" cy="365760"/>
            </a:xfrm>
            <a:prstGeom prst="ellipse">
              <a:avLst/>
            </a:prstGeom>
            <a:solidFill>
              <a:srgbClr val="E850E0">
                <a:alpha val="5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D31747-103E-493F-8450-9A4649E418D2}"/>
                </a:ext>
              </a:extLst>
            </p:cNvPr>
            <p:cNvSpPr/>
            <p:nvPr/>
          </p:nvSpPr>
          <p:spPr>
            <a:xfrm>
              <a:off x="12060462" y="6011643"/>
              <a:ext cx="182880" cy="18288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888FA67-5AAE-4711-AAAE-8BEAB0934790}"/>
                </a:ext>
              </a:extLst>
            </p:cNvPr>
            <p:cNvSpPr/>
            <p:nvPr/>
          </p:nvSpPr>
          <p:spPr>
            <a:xfrm>
              <a:off x="10981486" y="6326641"/>
              <a:ext cx="274320" cy="274320"/>
            </a:xfrm>
            <a:prstGeom prst="ellipse">
              <a:avLst/>
            </a:prstGeom>
            <a:noFill/>
            <a:ln w="28575">
              <a:solidFill>
                <a:srgbClr val="E85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75640-8C4D-4AF9-B209-A6FA506A8B2B}"/>
              </a:ext>
            </a:extLst>
          </p:cNvPr>
          <p:cNvSpPr/>
          <p:nvPr/>
        </p:nvSpPr>
        <p:spPr>
          <a:xfrm>
            <a:off x="9887827" y="729328"/>
            <a:ext cx="2103120" cy="8229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BBAB0-5CE6-4CBA-A805-D93FECAD3AF9}"/>
              </a:ext>
            </a:extLst>
          </p:cNvPr>
          <p:cNvSpPr/>
          <p:nvPr/>
        </p:nvSpPr>
        <p:spPr>
          <a:xfrm>
            <a:off x="9887827" y="1644605"/>
            <a:ext cx="2103120" cy="822960"/>
          </a:xfrm>
          <a:prstGeom prst="roundRect">
            <a:avLst/>
          </a:prstGeom>
          <a:solidFill>
            <a:srgbClr val="E850E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A77594-D0BF-4F8E-A929-B3EB7458CB8B}"/>
              </a:ext>
            </a:extLst>
          </p:cNvPr>
          <p:cNvSpPr/>
          <p:nvPr/>
        </p:nvSpPr>
        <p:spPr>
          <a:xfrm>
            <a:off x="9887827" y="2559882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B763D5-8668-465E-A6A2-7052B44E9ED7}"/>
              </a:ext>
            </a:extLst>
          </p:cNvPr>
          <p:cNvSpPr/>
          <p:nvPr/>
        </p:nvSpPr>
        <p:spPr>
          <a:xfrm>
            <a:off x="9887827" y="3475159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4CA512-F725-4399-A2B4-62F13E624B4C}"/>
              </a:ext>
            </a:extLst>
          </p:cNvPr>
          <p:cNvSpPr/>
          <p:nvPr/>
        </p:nvSpPr>
        <p:spPr>
          <a:xfrm>
            <a:off x="9887827" y="4390436"/>
            <a:ext cx="2103120" cy="822960"/>
          </a:xfrm>
          <a:prstGeom prst="roundRect">
            <a:avLst/>
          </a:prstGeom>
          <a:solidFill>
            <a:srgbClr val="F8B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Conclusion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CA07A-6645-4D90-AE3A-3B59B1882F6B}"/>
              </a:ext>
            </a:extLst>
          </p:cNvPr>
          <p:cNvSpPr txBox="1"/>
          <p:nvPr/>
        </p:nvSpPr>
        <p:spPr>
          <a:xfrm>
            <a:off x="10404240" y="940753"/>
            <a:ext cx="1070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PLATING</a:t>
            </a:r>
            <a:endParaRPr lang="en-US" sz="2800" b="1" u="sng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A2AFD-05AF-473D-8797-CC1861DDAE9E}"/>
              </a:ext>
            </a:extLst>
          </p:cNvPr>
          <p:cNvSpPr txBox="1"/>
          <p:nvPr/>
        </p:nvSpPr>
        <p:spPr>
          <a:xfrm>
            <a:off x="10280712" y="1856030"/>
            <a:ext cx="131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u="sng" dirty="0">
                <a:solidFill>
                  <a:schemeClr val="bg1"/>
                </a:solidFill>
              </a:rPr>
              <a:t>COINING</a:t>
            </a:r>
            <a:endParaRPr lang="en-US" sz="2800" b="1" u="sng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5C3FF-66DA-48D8-9116-DD169BE659ED}"/>
              </a:ext>
            </a:extLst>
          </p:cNvPr>
          <p:cNvSpPr txBox="1"/>
          <p:nvPr/>
        </p:nvSpPr>
        <p:spPr>
          <a:xfrm>
            <a:off x="10269201" y="2771307"/>
            <a:ext cx="134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dirty="0"/>
              <a:t>MACHINING</a:t>
            </a:r>
            <a:endParaRPr lang="en-US" sz="20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B8C35-0031-4BD8-9B9E-6E009FD76D3C}"/>
              </a:ext>
            </a:extLst>
          </p:cNvPr>
          <p:cNvSpPr txBox="1"/>
          <p:nvPr/>
        </p:nvSpPr>
        <p:spPr>
          <a:xfrm>
            <a:off x="10313029" y="3686584"/>
            <a:ext cx="125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000" dirty="0"/>
              <a:t>SMELTING</a:t>
            </a:r>
            <a:endParaRPr lang="en-US" sz="2400" b="1" dirty="0">
              <a:solidFill>
                <a:schemeClr val="bg1"/>
              </a:solidFill>
              <a:latin typeface="IRANSans(FaNum)" panose="02040503050201020203" pitchFamily="18" charset="-78"/>
              <a:cs typeface="IRANSans(FaNum)" panose="02040503050201020203" pitchFamily="18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90807-D39E-4C5A-82BC-C917D36C55B0}"/>
              </a:ext>
            </a:extLst>
          </p:cNvPr>
          <p:cNvSpPr/>
          <p:nvPr/>
        </p:nvSpPr>
        <p:spPr>
          <a:xfrm>
            <a:off x="499628" y="228600"/>
            <a:ext cx="8869680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C7F78E1-AF40-4DD0-8DC6-D71B122EA9A7}"/>
              </a:ext>
            </a:extLst>
          </p:cNvPr>
          <p:cNvSpPr txBox="1">
            <a:spLocks/>
          </p:cNvSpPr>
          <p:nvPr/>
        </p:nvSpPr>
        <p:spPr>
          <a:xfrm>
            <a:off x="3478253" y="1051501"/>
            <a:ext cx="3154040" cy="12661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endParaRPr lang="en-US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fa-IR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 COINING (</a:t>
            </a:r>
            <a:r>
              <a:rPr lang="en-US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embossing)</a:t>
            </a:r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سکه زدن‌‌ نقش برجسته ایجاد کردن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DC9565-1D08-4C98-8F37-A2E1F7EC6688}"/>
              </a:ext>
            </a:extLst>
          </p:cNvPr>
          <p:cNvSpPr txBox="1"/>
          <p:nvPr/>
        </p:nvSpPr>
        <p:spPr>
          <a:xfrm>
            <a:off x="841800" y="536849"/>
            <a:ext cx="797320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en-US" sz="2000" dirty="0">
                <a:solidFill>
                  <a:srgbClr val="7030A0"/>
                </a:solidFill>
              </a:rPr>
              <a:t>Process of producing a metal object by pouring molten metal into a </a:t>
            </a:r>
            <a:r>
              <a:rPr lang="en-US" sz="2000" dirty="0" err="1">
                <a:solidFill>
                  <a:srgbClr val="7030A0"/>
                </a:solidFill>
              </a:rPr>
              <a:t>mould</a:t>
            </a:r>
            <a:r>
              <a:rPr lang="en-US" sz="2000" dirty="0">
                <a:solidFill>
                  <a:srgbClr val="7030A0"/>
                </a:solidFill>
              </a:rPr>
              <a:t>.</a:t>
            </a:r>
            <a:endParaRPr lang="en-US" sz="2000" b="1" dirty="0">
              <a:solidFill>
                <a:srgbClr val="7030A0"/>
              </a:solidFill>
              <a:cs typeface="IRANSans(FaNum)" panose="02040503050201020203" pitchFamily="18" charset="-78"/>
            </a:endParaRPr>
          </a:p>
        </p:txBody>
      </p:sp>
      <p:sp>
        <p:nvSpPr>
          <p:cNvPr id="28" name="Arrow: Chevron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150F9B-A019-4EE9-9B90-31D617D8E57E}"/>
              </a:ext>
            </a:extLst>
          </p:cNvPr>
          <p:cNvSpPr/>
          <p:nvPr/>
        </p:nvSpPr>
        <p:spPr>
          <a:xfrm>
            <a:off x="9491407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7D5FC38-1E35-4BB3-9B50-36547931C3C7}"/>
              </a:ext>
            </a:extLst>
          </p:cNvPr>
          <p:cNvSpPr/>
          <p:nvPr/>
        </p:nvSpPr>
        <p:spPr>
          <a:xfrm rot="10800000">
            <a:off x="103209" y="3200400"/>
            <a:ext cx="274320" cy="457200"/>
          </a:xfrm>
          <a:prstGeom prst="chevron">
            <a:avLst/>
          </a:prstGeom>
          <a:solidFill>
            <a:srgbClr val="9C2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Coining &amp; Embossing | ART Metals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1" y="2626899"/>
            <a:ext cx="8326529" cy="362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1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464</Words>
  <Application>Microsoft Office PowerPoint</Application>
  <PresentationFormat>Widescreen</PresentationFormat>
  <Paragraphs>182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Arial</vt:lpstr>
      <vt:lpstr>IRANSans(FaNum)</vt:lpstr>
      <vt:lpstr>Calibri Light</vt:lpstr>
      <vt:lpstr>Besmellah 1</vt:lpstr>
      <vt:lpstr>Calibri</vt:lpstr>
      <vt:lpstr>B Nazanin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balaei</cp:lastModifiedBy>
  <cp:revision>22</cp:revision>
  <dcterms:created xsi:type="dcterms:W3CDTF">2021-11-05T12:33:03Z</dcterms:created>
  <dcterms:modified xsi:type="dcterms:W3CDTF">2024-03-13T12:23:47Z</dcterms:modified>
</cp:coreProperties>
</file>