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8" r:id="rId10"/>
    <p:sldId id="270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1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3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5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8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2E9A78A-E5EC-4B31-85EF-97B26C11E2FB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88A1591-4FA6-41F2-94C9-53AD3C32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7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00200" y="765348"/>
            <a:ext cx="8991600" cy="1645920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Name of God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695194" y="2708471"/>
            <a:ext cx="6801612" cy="3110437"/>
          </a:xfrm>
        </p:spPr>
        <p:txBody>
          <a:bodyPr>
            <a:normAutofit fontScale="92500" lnSpcReduction="10000"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Technical Language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professor's name: </a:t>
            </a:r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Meysam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Saedi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Student's name: Mehdi </a:t>
            </a:r>
            <a:r>
              <a:rPr lang="en-US" dirty="0" err="1">
                <a:solidFill>
                  <a:schemeClr val="bg1"/>
                </a:solidFill>
              </a:rPr>
              <a:t>Moradnejati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TL1:  </a:t>
            </a:r>
            <a:r>
              <a:rPr lang="en-US" dirty="0" err="1" smtClean="0">
                <a:solidFill>
                  <a:schemeClr val="bg1"/>
                </a:solidFill>
              </a:rPr>
              <a:t>Ramalingam</a:t>
            </a:r>
            <a:r>
              <a:rPr lang="en-US" dirty="0" smtClean="0">
                <a:solidFill>
                  <a:schemeClr val="bg1"/>
                </a:solidFill>
              </a:rPr>
              <a:t>-Handbook </a:t>
            </a:r>
            <a:r>
              <a:rPr lang="en-US" dirty="0">
                <a:solidFill>
                  <a:schemeClr val="bg1"/>
                </a:solidFill>
              </a:rPr>
              <a:t>of Mechanical Engineering </a:t>
            </a:r>
            <a:r>
              <a:rPr lang="en-US" dirty="0" smtClean="0">
                <a:solidFill>
                  <a:schemeClr val="bg1"/>
                </a:solidFill>
              </a:rPr>
              <a:t>Terms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ch7: </a:t>
            </a:r>
            <a:r>
              <a:rPr lang="en-US" dirty="0" smtClean="0">
                <a:solidFill>
                  <a:schemeClr val="bg1"/>
                </a:solidFill>
              </a:rPr>
              <a:t> Tools </a:t>
            </a:r>
            <a:r>
              <a:rPr lang="en-US" dirty="0">
                <a:solidFill>
                  <a:schemeClr val="bg1"/>
                </a:solidFill>
              </a:rPr>
              <a:t>and Cutters</a:t>
            </a:r>
          </a:p>
        </p:txBody>
      </p:sp>
    </p:spTree>
    <p:extLst>
      <p:ext uri="{BB962C8B-B14F-4D97-AF65-F5344CB8AC3E}">
        <p14:creationId xmlns:p14="http://schemas.microsoft.com/office/powerpoint/2010/main" val="184565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4400" dirty="0"/>
              <a:t>SPANNER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1"/>
            <a:ext cx="4340801" cy="418407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5100" dirty="0">
                <a:solidFill>
                  <a:schemeClr val="tx1"/>
                </a:solidFill>
              </a:rPr>
              <a:t>اچار</a:t>
            </a:r>
          </a:p>
          <a:p>
            <a:pPr algn="r"/>
            <a:endParaRPr lang="fa-IR" sz="4200" dirty="0">
              <a:solidFill>
                <a:schemeClr val="tx1"/>
              </a:solidFill>
            </a:endParaRPr>
          </a:p>
          <a:p>
            <a:pPr algn="r"/>
            <a:r>
              <a:rPr lang="fa-IR" sz="2600" dirty="0">
                <a:solidFill>
                  <a:schemeClr val="tx1"/>
                </a:solidFill>
              </a:rPr>
              <a:t>آچار ها نوعی از ابزار دستی هستند که برای باز و بسته کردن اتصالات دارای پیچ و مهره استفاده می شوند و بنا به تنوع اتصالات دارای پیچ و مهره،آچارها نیز دارای انواع متفاوتی هستند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5" y="4664363"/>
            <a:ext cx="4340800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2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4400" dirty="0"/>
              <a:t>WIRECUTTER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5" y="480291"/>
            <a:ext cx="4340800" cy="418407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 lnSpcReduction="10000"/>
          </a:bodyPr>
          <a:lstStyle/>
          <a:p>
            <a:pPr algn="r"/>
            <a:r>
              <a:rPr lang="fa-IR" sz="3600" dirty="0">
                <a:solidFill>
                  <a:schemeClr val="tx1"/>
                </a:solidFill>
              </a:rPr>
              <a:t>سیم‌چین</a:t>
            </a:r>
          </a:p>
          <a:p>
            <a:pPr algn="r"/>
            <a:endParaRPr lang="fa-IR" sz="3600" dirty="0">
              <a:solidFill>
                <a:schemeClr val="tx1"/>
              </a:solidFill>
            </a:endParaRPr>
          </a:p>
          <a:p>
            <a:pPr algn="r"/>
            <a:r>
              <a:rPr lang="fa-IR" sz="2300" dirty="0">
                <a:solidFill>
                  <a:schemeClr val="tx1"/>
                </a:solidFill>
              </a:rPr>
              <a:t>سیم‌چین وسیله‌ای مکانیکی است که به منظور قطع کردن و بریدن سیم‌ها مورد استفاده قرار می‌گیرد بازوهای برنده تیغه و ۷ شکل قیچی‌های سیم بر چون از دسته خیلی کوچکتر هستند، به عنوان اهرم میزان قدرت برندگی این نوع قیچی‌ها را دو چندان کرده‌اند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5" y="4664363"/>
            <a:ext cx="4340800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1136" y="640553"/>
            <a:ext cx="7729728" cy="1188720"/>
          </a:xfrm>
        </p:spPr>
        <p:txBody>
          <a:bodyPr>
            <a:noAutofit/>
          </a:bodyPr>
          <a:lstStyle/>
          <a:p>
            <a:r>
              <a:rPr lang="en-US" sz="60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End.</a:t>
            </a:r>
            <a:endParaRPr lang="en-US" sz="60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41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6000" dirty="0"/>
              <a:t>CHISELS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b="6508"/>
          <a:stretch>
            <a:fillRect/>
          </a:stretch>
        </p:blipFill>
        <p:spPr>
          <a:xfrm>
            <a:off x="7159224" y="480290"/>
            <a:ext cx="4340802" cy="418407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solidFill>
                  <a:schemeClr val="tx1"/>
                </a:solidFill>
              </a:rPr>
              <a:t>اسکنه، مغار</a:t>
            </a:r>
          </a:p>
          <a:p>
            <a:pPr algn="r"/>
            <a:endParaRPr lang="fa-IR" dirty="0">
              <a:solidFill>
                <a:schemeClr val="tx1"/>
              </a:solidFill>
            </a:endParaRPr>
          </a:p>
          <a:p>
            <a:pPr algn="r"/>
            <a:r>
              <a:rPr lang="fa-IR" sz="1800" dirty="0">
                <a:solidFill>
                  <a:schemeClr val="tx1"/>
                </a:solidFill>
              </a:rPr>
              <a:t>اسکنه یا مغار ابزاری فلزی از جنس استیل یا فولاد است که درودگران به منظور تزیین، چوب را به وسیله آن تراش </a:t>
            </a:r>
            <a:r>
              <a:rPr lang="fa-IR" sz="1800" dirty="0" smtClean="0">
                <a:solidFill>
                  <a:schemeClr val="tx1"/>
                </a:solidFill>
              </a:rPr>
              <a:t>می‌دهند اسکنه </a:t>
            </a:r>
            <a:r>
              <a:rPr lang="fa-IR" sz="1800" dirty="0">
                <a:solidFill>
                  <a:schemeClr val="tx1"/>
                </a:solidFill>
              </a:rPr>
              <a:t>لبه پهنی دارد که آن را به آرامی بر روی سطح مورد نظر حرکت می‌دهند و برای حرکت با چکش چوبی کوچکی ضربات ملایمی بر دسته اسکنه وارد </a:t>
            </a:r>
            <a:r>
              <a:rPr lang="fa-IR" sz="1800" dirty="0" smtClean="0">
                <a:solidFill>
                  <a:schemeClr val="tx1"/>
                </a:solidFill>
              </a:rPr>
              <a:t>می‌کنند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t="5650" r="213" b="-5650"/>
          <a:stretch/>
        </p:blipFill>
        <p:spPr>
          <a:xfrm>
            <a:off x="7159224" y="4664364"/>
            <a:ext cx="4340802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0"/>
            <a:ext cx="4494998" cy="1134640"/>
          </a:xfrm>
        </p:spPr>
        <p:txBody>
          <a:bodyPr/>
          <a:lstStyle/>
          <a:p>
            <a:r>
              <a:rPr lang="en-US" sz="6000" dirty="0"/>
              <a:t>COMPASS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0"/>
            <a:ext cx="4340802" cy="418407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solidFill>
                  <a:schemeClr val="tx1"/>
                </a:solidFill>
              </a:rPr>
              <a:t>پرگار</a:t>
            </a:r>
            <a:endParaRPr lang="fa-IR" sz="3200" dirty="0">
              <a:solidFill>
                <a:schemeClr val="tx1"/>
              </a:solidFill>
            </a:endParaRPr>
          </a:p>
          <a:p>
            <a:pPr algn="r"/>
            <a:endParaRPr lang="fa-IR" dirty="0">
              <a:solidFill>
                <a:schemeClr val="tx1"/>
              </a:solidFill>
            </a:endParaRPr>
          </a:p>
          <a:p>
            <a:pPr algn="r"/>
            <a:r>
              <a:rPr lang="fa-IR" sz="1800" dirty="0">
                <a:solidFill>
                  <a:schemeClr val="tx1"/>
                </a:solidFill>
              </a:rPr>
              <a:t>پرگار وسیله‌ای برای کشیدن دایره </a:t>
            </a:r>
            <a:r>
              <a:rPr lang="fa-IR" sz="1800" dirty="0" smtClean="0">
                <a:solidFill>
                  <a:schemeClr val="tx1"/>
                </a:solidFill>
              </a:rPr>
              <a:t>است این </a:t>
            </a:r>
            <a:r>
              <a:rPr lang="fa-IR" sz="1800" dirty="0">
                <a:solidFill>
                  <a:schemeClr val="tx1"/>
                </a:solidFill>
              </a:rPr>
              <a:t>ابزار را در رسم فنی و کشیدن شکل‌های هندسی و نقشه‌کشی به‌کار </a:t>
            </a:r>
            <a:r>
              <a:rPr lang="fa-IR" sz="1800" dirty="0" smtClean="0">
                <a:solidFill>
                  <a:schemeClr val="tx1"/>
                </a:solidFill>
              </a:rPr>
              <a:t>می‌برند همچنین </a:t>
            </a:r>
            <a:r>
              <a:rPr lang="fa-IR" sz="1800" dirty="0">
                <a:solidFill>
                  <a:schemeClr val="tx1"/>
                </a:solidFill>
              </a:rPr>
              <a:t>پرگارها از جمله وسایل کمکی در اندازه‌گیری هستند که از آنها برای خط‌کشی، علامت گذاری، اندازه‌گیری و انتقال اندازه از قطعه کار به روی ابزار یا بالعکس استفاده </a:t>
            </a:r>
            <a:r>
              <a:rPr lang="fa-IR" sz="1800" dirty="0" smtClean="0">
                <a:solidFill>
                  <a:schemeClr val="tx1"/>
                </a:solidFill>
              </a:rPr>
              <a:t>می‌شود</a:t>
            </a:r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664364"/>
            <a:ext cx="4340802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0"/>
            <a:ext cx="4494998" cy="1134640"/>
          </a:xfrm>
        </p:spPr>
        <p:txBody>
          <a:bodyPr/>
          <a:lstStyle/>
          <a:p>
            <a:r>
              <a:rPr lang="en-US" sz="6000" dirty="0"/>
              <a:t>DRILL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0"/>
            <a:ext cx="4340802" cy="418407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>
                <a:solidFill>
                  <a:schemeClr val="tx1"/>
                </a:solidFill>
              </a:rPr>
              <a:t>دریل</a:t>
            </a:r>
            <a:endParaRPr lang="fa-IR" sz="3600" dirty="0">
              <a:solidFill>
                <a:schemeClr val="tx1"/>
              </a:solidFill>
            </a:endParaRPr>
          </a:p>
          <a:p>
            <a:pPr algn="r"/>
            <a:endParaRPr lang="fa-IR" dirty="0">
              <a:solidFill>
                <a:schemeClr val="tx1"/>
              </a:solidFill>
            </a:endParaRPr>
          </a:p>
          <a:p>
            <a:pPr algn="r"/>
            <a:r>
              <a:rPr lang="fa-IR" sz="1800" dirty="0">
                <a:solidFill>
                  <a:schemeClr val="tx1"/>
                </a:solidFill>
              </a:rPr>
              <a:t>دریل ابزاری است دستی یا الکتریکی، که برای سوراخ کردن چیزها به کار </a:t>
            </a:r>
            <a:r>
              <a:rPr lang="fa-IR" sz="1800" dirty="0" smtClean="0">
                <a:solidFill>
                  <a:schemeClr val="tx1"/>
                </a:solidFill>
              </a:rPr>
              <a:t>می‌رود دریل </a:t>
            </a:r>
            <a:r>
              <a:rPr lang="fa-IR" sz="1800" dirty="0">
                <a:solidFill>
                  <a:schemeClr val="tx1"/>
                </a:solidFill>
              </a:rPr>
              <a:t>را با توجه به قدرت آن و نیز با استفاده از مَتّه مناسب، می‌توان برای سوراخ کردن چوب، فلز و بتن به کار </a:t>
            </a:r>
            <a:r>
              <a:rPr lang="fa-IR" sz="1800" dirty="0" smtClean="0">
                <a:solidFill>
                  <a:schemeClr val="tx1"/>
                </a:solidFill>
              </a:rPr>
              <a:t>برد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r="-425"/>
          <a:stretch/>
        </p:blipFill>
        <p:spPr>
          <a:xfrm>
            <a:off x="7159224" y="4664364"/>
            <a:ext cx="4340802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1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6000" dirty="0"/>
              <a:t>HACKSAW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0"/>
            <a:ext cx="4340802" cy="418407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solidFill>
                  <a:schemeClr val="tx1"/>
                </a:solidFill>
              </a:rPr>
              <a:t>کمان اره</a:t>
            </a:r>
          </a:p>
          <a:p>
            <a:pPr algn="r"/>
            <a:endParaRPr lang="fa-IR" dirty="0">
              <a:solidFill>
                <a:schemeClr val="tx1"/>
              </a:solidFill>
            </a:endParaRPr>
          </a:p>
          <a:p>
            <a:pPr algn="r"/>
            <a:r>
              <a:rPr lang="fa-IR" sz="1800" dirty="0">
                <a:solidFill>
                  <a:schemeClr val="tx1"/>
                </a:solidFill>
              </a:rPr>
              <a:t>کمان اره یکی از ابزارهای پرکاربرد برای برشکاری به صورت دستی است که شکل ظاهری آن شبیه به کمان است و دارای یک تیغه تیز ما بین انتها و ابتدای کمان اره می باشد و برای برش قطعات و متریال های مختلف مثل انواع فلزات، چوب، پلاستیک استفاده می </a:t>
            </a:r>
            <a:r>
              <a:rPr lang="fa-IR" sz="1800" dirty="0" smtClean="0">
                <a:solidFill>
                  <a:schemeClr val="tx1"/>
                </a:solidFill>
              </a:rPr>
              <a:t>شود</a:t>
            </a:r>
            <a:endParaRPr lang="fa-IR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664363"/>
            <a:ext cx="4340802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5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6000" dirty="0"/>
              <a:t>KNIFE FILE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1"/>
            <a:ext cx="4340802" cy="418407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a-IR" sz="5800" dirty="0">
                <a:solidFill>
                  <a:schemeClr val="tx1"/>
                </a:solidFill>
              </a:rPr>
              <a:t>سوهان</a:t>
            </a:r>
          </a:p>
          <a:p>
            <a:pPr algn="r"/>
            <a:endParaRPr lang="fa-IR" sz="3600" dirty="0">
              <a:solidFill>
                <a:schemeClr val="tx1"/>
              </a:solidFill>
            </a:endParaRPr>
          </a:p>
          <a:p>
            <a:pPr algn="r"/>
            <a:r>
              <a:rPr lang="fa-IR" sz="2900" dirty="0">
                <a:solidFill>
                  <a:schemeClr val="tx1"/>
                </a:solidFill>
              </a:rPr>
              <a:t>سوهان، یک ابزار برای از بین بردن مقدار بسیار کم و ظریف از یک قطعه می باشد و همچنین برای نرم کردن، تیز کردن، صاف و تمیز کردن بیشتر سطوح استفاده </a:t>
            </a:r>
            <a:r>
              <a:rPr lang="fa-IR" sz="2900" dirty="0" smtClean="0">
                <a:solidFill>
                  <a:schemeClr val="tx1"/>
                </a:solidFill>
              </a:rPr>
              <a:t>می‌شود این </a:t>
            </a:r>
            <a:r>
              <a:rPr lang="fa-IR" sz="2900" dirty="0">
                <a:solidFill>
                  <a:schemeClr val="tx1"/>
                </a:solidFill>
              </a:rPr>
              <a:t>وسیله ی کاربردی، دارای یک دسته می باشد و با دستگیره ی چوبی و یا پلاستیکی پوشیده می شود و همچنین دارای یک بدنه ی دارای آج </a:t>
            </a:r>
            <a:r>
              <a:rPr lang="fa-IR" sz="2900" dirty="0" smtClean="0">
                <a:solidFill>
                  <a:schemeClr val="tx1"/>
                </a:solidFill>
              </a:rPr>
              <a:t>است</a:t>
            </a:r>
            <a:endParaRPr lang="fa-IR" sz="29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0" b="1130"/>
          <a:stretch/>
        </p:blipFill>
        <p:spPr>
          <a:xfrm>
            <a:off x="7159224" y="4664363"/>
            <a:ext cx="4340802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6000" dirty="0"/>
              <a:t>SCRAPER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1"/>
            <a:ext cx="4340802" cy="418407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sz="5100" dirty="0">
                <a:solidFill>
                  <a:schemeClr val="tx1"/>
                </a:solidFill>
              </a:rPr>
              <a:t>کاردک</a:t>
            </a:r>
          </a:p>
          <a:p>
            <a:pPr algn="r"/>
            <a:endParaRPr lang="fa-IR" sz="5800" dirty="0">
              <a:solidFill>
                <a:schemeClr val="tx1"/>
              </a:solidFill>
            </a:endParaRPr>
          </a:p>
          <a:p>
            <a:pPr algn="r"/>
            <a:r>
              <a:rPr lang="fa-IR" sz="3800" dirty="0">
                <a:solidFill>
                  <a:schemeClr val="tx1"/>
                </a:solidFill>
              </a:rPr>
              <a:t>کاردک یک ابزار کوچک با تیغه پهن، صاف و انعطاف‌پذیر است که به منظور مخلوط کردن، پهن کردن، مالیدن و برداشتن موادی نظیر خوراک‌ ها، دارو ها، رنگ‌ ها، بتونه و گچ مورد استفاده قرار می‌گیرد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664363"/>
            <a:ext cx="4340802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4400" dirty="0"/>
              <a:t>SLITTING SAW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1"/>
            <a:ext cx="4340802" cy="418407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sz="6500" dirty="0">
                <a:solidFill>
                  <a:schemeClr val="tx1"/>
                </a:solidFill>
              </a:rPr>
              <a:t>تیغه‌ فرز</a:t>
            </a:r>
          </a:p>
          <a:p>
            <a:pPr algn="r"/>
            <a:endParaRPr lang="fa-IR" sz="5100" dirty="0">
              <a:solidFill>
                <a:schemeClr val="tx1"/>
              </a:solidFill>
            </a:endParaRPr>
          </a:p>
          <a:p>
            <a:pPr algn="r"/>
            <a:r>
              <a:rPr lang="fa-IR" sz="3300" dirty="0">
                <a:solidFill>
                  <a:schemeClr val="tx1"/>
                </a:solidFill>
              </a:rPr>
              <a:t>فرزکاری یکی از روش های ساخت قطعات صنعتی است که در آن از انواع تیغه فرز استفاده می شود تیغه فرز معمولا از جنس فولاد است و قدرت بسیار بالایی دارد تیغه های فرز انواعی دارند و از آن ها برای اهداف متفاوتی به کار می روند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664363"/>
            <a:ext cx="4340802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448" y="480291"/>
            <a:ext cx="4494998" cy="1134640"/>
          </a:xfrm>
        </p:spPr>
        <p:txBody>
          <a:bodyPr/>
          <a:lstStyle/>
          <a:p>
            <a:r>
              <a:rPr lang="en-US" sz="4400" dirty="0"/>
              <a:t>SOFT HAMMER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80291"/>
            <a:ext cx="4340802" cy="418407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5449" y="2770910"/>
            <a:ext cx="4494997" cy="3528290"/>
          </a:xfrm>
        </p:spPr>
        <p:txBody>
          <a:bodyPr>
            <a:normAutofit/>
          </a:bodyPr>
          <a:lstStyle/>
          <a:p>
            <a:pPr algn="r"/>
            <a:r>
              <a:rPr lang="fa-IR" sz="4200" dirty="0">
                <a:solidFill>
                  <a:schemeClr val="tx1"/>
                </a:solidFill>
              </a:rPr>
              <a:t>چکش لاستیکی </a:t>
            </a:r>
          </a:p>
          <a:p>
            <a:pPr algn="r"/>
            <a:endParaRPr lang="fa-IR" sz="3300" dirty="0">
              <a:solidFill>
                <a:schemeClr val="tx1"/>
              </a:solidFill>
            </a:endParaRPr>
          </a:p>
          <a:p>
            <a:pPr algn="r"/>
            <a:r>
              <a:rPr lang="fa-IR" sz="2100" dirty="0">
                <a:solidFill>
                  <a:schemeClr val="tx1"/>
                </a:solidFill>
              </a:rPr>
              <a:t>چکش لاستیکی یکی از انواع چکش ها است که قسمت ضربه زن آن از جنس پلاستیک تشکیل شده است و برای استفاده در مواردی است که هنگام کار با آن نیاز داریم تا ضربات وارده به سطوح آسیب وارد نکند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24" y="4664363"/>
            <a:ext cx="4340801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98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63</TotalTime>
  <Words>535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Majalla UI</vt:lpstr>
      <vt:lpstr>Parcel</vt:lpstr>
      <vt:lpstr>In the Name of God</vt:lpstr>
      <vt:lpstr>CHISELS</vt:lpstr>
      <vt:lpstr>COMPASS</vt:lpstr>
      <vt:lpstr>DRILL</vt:lpstr>
      <vt:lpstr>HACKSAW</vt:lpstr>
      <vt:lpstr>KNIFE FILE</vt:lpstr>
      <vt:lpstr>SCRAPER</vt:lpstr>
      <vt:lpstr>SLITTING SAW</vt:lpstr>
      <vt:lpstr>SOFT HAMMER</vt:lpstr>
      <vt:lpstr>SPANNER </vt:lpstr>
      <vt:lpstr>WIRECUTTER</vt:lpstr>
      <vt:lpstr>The End.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</cp:revision>
  <dcterms:created xsi:type="dcterms:W3CDTF">2024-03-14T17:23:26Z</dcterms:created>
  <dcterms:modified xsi:type="dcterms:W3CDTF">2024-03-14T18:30:39Z</dcterms:modified>
</cp:coreProperties>
</file>