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sa mazlomi" userId="eb0066506a3ad1ab" providerId="LiveId" clId="{2C184C0F-EB31-4597-AEDB-BA0DE9FB8E08}"/>
    <pc:docChg chg="modSld">
      <pc:chgData name="parsa mazlomi" userId="eb0066506a3ad1ab" providerId="LiveId" clId="{2C184C0F-EB31-4597-AEDB-BA0DE9FB8E08}" dt="2024-03-12T14:37:56.002" v="12"/>
      <pc:docMkLst>
        <pc:docMk/>
      </pc:docMkLst>
      <pc:sldChg chg="modTransition">
        <pc:chgData name="parsa mazlomi" userId="eb0066506a3ad1ab" providerId="LiveId" clId="{2C184C0F-EB31-4597-AEDB-BA0DE9FB8E08}" dt="2024-03-12T14:35:54.393" v="2"/>
        <pc:sldMkLst>
          <pc:docMk/>
          <pc:sldMk cId="2375369883" sldId="256"/>
        </pc:sldMkLst>
      </pc:sldChg>
      <pc:sldChg chg="modTransition">
        <pc:chgData name="parsa mazlomi" userId="eb0066506a3ad1ab" providerId="LiveId" clId="{2C184C0F-EB31-4597-AEDB-BA0DE9FB8E08}" dt="2024-03-12T14:36:11.337" v="3"/>
        <pc:sldMkLst>
          <pc:docMk/>
          <pc:sldMk cId="2939246555" sldId="257"/>
        </pc:sldMkLst>
      </pc:sldChg>
      <pc:sldChg chg="modTransition">
        <pc:chgData name="parsa mazlomi" userId="eb0066506a3ad1ab" providerId="LiveId" clId="{2C184C0F-EB31-4597-AEDB-BA0DE9FB8E08}" dt="2024-03-12T14:36:41.422" v="4"/>
        <pc:sldMkLst>
          <pc:docMk/>
          <pc:sldMk cId="426784140" sldId="258"/>
        </pc:sldMkLst>
      </pc:sldChg>
      <pc:sldChg chg="modTransition">
        <pc:chgData name="parsa mazlomi" userId="eb0066506a3ad1ab" providerId="LiveId" clId="{2C184C0F-EB31-4597-AEDB-BA0DE9FB8E08}" dt="2024-03-12T14:36:59.595" v="5"/>
        <pc:sldMkLst>
          <pc:docMk/>
          <pc:sldMk cId="964788193" sldId="259"/>
        </pc:sldMkLst>
      </pc:sldChg>
      <pc:sldChg chg="modTransition">
        <pc:chgData name="parsa mazlomi" userId="eb0066506a3ad1ab" providerId="LiveId" clId="{2C184C0F-EB31-4597-AEDB-BA0DE9FB8E08}" dt="2024-03-12T14:37:07.990" v="6"/>
        <pc:sldMkLst>
          <pc:docMk/>
          <pc:sldMk cId="1939453158" sldId="260"/>
        </pc:sldMkLst>
      </pc:sldChg>
      <pc:sldChg chg="modTransition">
        <pc:chgData name="parsa mazlomi" userId="eb0066506a3ad1ab" providerId="LiveId" clId="{2C184C0F-EB31-4597-AEDB-BA0DE9FB8E08}" dt="2024-03-12T14:37:14.470" v="7"/>
        <pc:sldMkLst>
          <pc:docMk/>
          <pc:sldMk cId="2594648485" sldId="261"/>
        </pc:sldMkLst>
      </pc:sldChg>
      <pc:sldChg chg="modTransition">
        <pc:chgData name="parsa mazlomi" userId="eb0066506a3ad1ab" providerId="LiveId" clId="{2C184C0F-EB31-4597-AEDB-BA0DE9FB8E08}" dt="2024-03-12T14:37:36.321" v="8"/>
        <pc:sldMkLst>
          <pc:docMk/>
          <pc:sldMk cId="3242392040" sldId="262"/>
        </pc:sldMkLst>
      </pc:sldChg>
      <pc:sldChg chg="modTransition">
        <pc:chgData name="parsa mazlomi" userId="eb0066506a3ad1ab" providerId="LiveId" clId="{2C184C0F-EB31-4597-AEDB-BA0DE9FB8E08}" dt="2024-03-12T14:37:41.391" v="9"/>
        <pc:sldMkLst>
          <pc:docMk/>
          <pc:sldMk cId="560365153" sldId="263"/>
        </pc:sldMkLst>
      </pc:sldChg>
      <pc:sldChg chg="modTransition">
        <pc:chgData name="parsa mazlomi" userId="eb0066506a3ad1ab" providerId="LiveId" clId="{2C184C0F-EB31-4597-AEDB-BA0DE9FB8E08}" dt="2024-03-12T14:37:44.800" v="10"/>
        <pc:sldMkLst>
          <pc:docMk/>
          <pc:sldMk cId="1791190839" sldId="264"/>
        </pc:sldMkLst>
      </pc:sldChg>
      <pc:sldChg chg="modTransition">
        <pc:chgData name="parsa mazlomi" userId="eb0066506a3ad1ab" providerId="LiveId" clId="{2C184C0F-EB31-4597-AEDB-BA0DE9FB8E08}" dt="2024-03-12T14:37:51.153" v="11"/>
        <pc:sldMkLst>
          <pc:docMk/>
          <pc:sldMk cId="3666108290" sldId="265"/>
        </pc:sldMkLst>
      </pc:sldChg>
      <pc:sldChg chg="modTransition">
        <pc:chgData name="parsa mazlomi" userId="eb0066506a3ad1ab" providerId="LiveId" clId="{2C184C0F-EB31-4597-AEDB-BA0DE9FB8E08}" dt="2024-03-12T14:37:56.002" v="12"/>
        <pc:sldMkLst>
          <pc:docMk/>
          <pc:sldMk cId="1686394316" sldId="26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9C329-BA1A-896D-AD50-763BAABD10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6B4C84-1F55-8A1A-B549-F69864442B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91C662-E11D-1DB9-AAC2-D85DCAAE5B47}"/>
              </a:ext>
            </a:extLst>
          </p:cNvPr>
          <p:cNvSpPr>
            <a:spLocks noGrp="1"/>
          </p:cNvSpPr>
          <p:nvPr>
            <p:ph type="dt" sz="half" idx="10"/>
          </p:nvPr>
        </p:nvSpPr>
        <p:spPr/>
        <p:txBody>
          <a:bodyPr/>
          <a:lstStyle/>
          <a:p>
            <a:fld id="{2F793674-0B98-4961-9755-9B369AF5EFD0}" type="datetimeFigureOut">
              <a:rPr lang="en-US" smtClean="0"/>
              <a:t>3/12/2024</a:t>
            </a:fld>
            <a:endParaRPr lang="en-US"/>
          </a:p>
        </p:txBody>
      </p:sp>
      <p:sp>
        <p:nvSpPr>
          <p:cNvPr id="5" name="Footer Placeholder 4">
            <a:extLst>
              <a:ext uri="{FF2B5EF4-FFF2-40B4-BE49-F238E27FC236}">
                <a16:creationId xmlns:a16="http://schemas.microsoft.com/office/drawing/2014/main" id="{AE829C59-9497-FE07-CFDE-40250E4F4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7D5FB5-F352-12D2-15B3-51BB3BD392A8}"/>
              </a:ext>
            </a:extLst>
          </p:cNvPr>
          <p:cNvSpPr>
            <a:spLocks noGrp="1"/>
          </p:cNvSpPr>
          <p:nvPr>
            <p:ph type="sldNum" sz="quarter" idx="12"/>
          </p:nvPr>
        </p:nvSpPr>
        <p:spPr/>
        <p:txBody>
          <a:bodyPr/>
          <a:lstStyle/>
          <a:p>
            <a:fld id="{C484390E-9B23-41C9-95E0-3659EA1DC6F1}" type="slidenum">
              <a:rPr lang="en-US" smtClean="0"/>
              <a:t>‹#›</a:t>
            </a:fld>
            <a:endParaRPr lang="en-US"/>
          </a:p>
        </p:txBody>
      </p:sp>
    </p:spTree>
    <p:extLst>
      <p:ext uri="{BB962C8B-B14F-4D97-AF65-F5344CB8AC3E}">
        <p14:creationId xmlns:p14="http://schemas.microsoft.com/office/powerpoint/2010/main" val="1391876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5BEE6-49DC-B048-22C9-84CF1A30D0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548074-C91C-4313-1F67-017D45DC01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ACC1A9-837E-7EC6-36ED-E5A26CC2CE02}"/>
              </a:ext>
            </a:extLst>
          </p:cNvPr>
          <p:cNvSpPr>
            <a:spLocks noGrp="1"/>
          </p:cNvSpPr>
          <p:nvPr>
            <p:ph type="dt" sz="half" idx="10"/>
          </p:nvPr>
        </p:nvSpPr>
        <p:spPr/>
        <p:txBody>
          <a:bodyPr/>
          <a:lstStyle/>
          <a:p>
            <a:fld id="{2F793674-0B98-4961-9755-9B369AF5EFD0}" type="datetimeFigureOut">
              <a:rPr lang="en-US" smtClean="0"/>
              <a:t>3/12/2024</a:t>
            </a:fld>
            <a:endParaRPr lang="en-US"/>
          </a:p>
        </p:txBody>
      </p:sp>
      <p:sp>
        <p:nvSpPr>
          <p:cNvPr id="5" name="Footer Placeholder 4">
            <a:extLst>
              <a:ext uri="{FF2B5EF4-FFF2-40B4-BE49-F238E27FC236}">
                <a16:creationId xmlns:a16="http://schemas.microsoft.com/office/drawing/2014/main" id="{70D6ADDA-26FD-A307-C01D-AF7D5E4FD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E39B5-AE22-8EE1-4C89-5DAB5C16C597}"/>
              </a:ext>
            </a:extLst>
          </p:cNvPr>
          <p:cNvSpPr>
            <a:spLocks noGrp="1"/>
          </p:cNvSpPr>
          <p:nvPr>
            <p:ph type="sldNum" sz="quarter" idx="12"/>
          </p:nvPr>
        </p:nvSpPr>
        <p:spPr/>
        <p:txBody>
          <a:bodyPr/>
          <a:lstStyle/>
          <a:p>
            <a:fld id="{C484390E-9B23-41C9-95E0-3659EA1DC6F1}" type="slidenum">
              <a:rPr lang="en-US" smtClean="0"/>
              <a:t>‹#›</a:t>
            </a:fld>
            <a:endParaRPr lang="en-US"/>
          </a:p>
        </p:txBody>
      </p:sp>
    </p:spTree>
    <p:extLst>
      <p:ext uri="{BB962C8B-B14F-4D97-AF65-F5344CB8AC3E}">
        <p14:creationId xmlns:p14="http://schemas.microsoft.com/office/powerpoint/2010/main" val="1402351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0B0043-64CD-38F7-1914-37BE37FE2C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539B59-ACD6-EB4C-3781-AF9202CF7C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D63AB4-7C67-A89B-24A9-BA3AC41567DC}"/>
              </a:ext>
            </a:extLst>
          </p:cNvPr>
          <p:cNvSpPr>
            <a:spLocks noGrp="1"/>
          </p:cNvSpPr>
          <p:nvPr>
            <p:ph type="dt" sz="half" idx="10"/>
          </p:nvPr>
        </p:nvSpPr>
        <p:spPr/>
        <p:txBody>
          <a:bodyPr/>
          <a:lstStyle/>
          <a:p>
            <a:fld id="{2F793674-0B98-4961-9755-9B369AF5EFD0}" type="datetimeFigureOut">
              <a:rPr lang="en-US" smtClean="0"/>
              <a:t>3/12/2024</a:t>
            </a:fld>
            <a:endParaRPr lang="en-US"/>
          </a:p>
        </p:txBody>
      </p:sp>
      <p:sp>
        <p:nvSpPr>
          <p:cNvPr id="5" name="Footer Placeholder 4">
            <a:extLst>
              <a:ext uri="{FF2B5EF4-FFF2-40B4-BE49-F238E27FC236}">
                <a16:creationId xmlns:a16="http://schemas.microsoft.com/office/drawing/2014/main" id="{472C546D-A950-4A93-DAA0-B67887C01F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2AC19B-FD74-444F-89F5-7FC8E589B2B1}"/>
              </a:ext>
            </a:extLst>
          </p:cNvPr>
          <p:cNvSpPr>
            <a:spLocks noGrp="1"/>
          </p:cNvSpPr>
          <p:nvPr>
            <p:ph type="sldNum" sz="quarter" idx="12"/>
          </p:nvPr>
        </p:nvSpPr>
        <p:spPr/>
        <p:txBody>
          <a:bodyPr/>
          <a:lstStyle/>
          <a:p>
            <a:fld id="{C484390E-9B23-41C9-95E0-3659EA1DC6F1}" type="slidenum">
              <a:rPr lang="en-US" smtClean="0"/>
              <a:t>‹#›</a:t>
            </a:fld>
            <a:endParaRPr lang="en-US"/>
          </a:p>
        </p:txBody>
      </p:sp>
    </p:spTree>
    <p:extLst>
      <p:ext uri="{BB962C8B-B14F-4D97-AF65-F5344CB8AC3E}">
        <p14:creationId xmlns:p14="http://schemas.microsoft.com/office/powerpoint/2010/main" val="2206607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194C-EC5A-0781-3B16-24878AEAA1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4830E6-8E4C-2CEF-0DAB-9D3B11249E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93F12-D183-6780-147E-ADB8D1B16F7D}"/>
              </a:ext>
            </a:extLst>
          </p:cNvPr>
          <p:cNvSpPr>
            <a:spLocks noGrp="1"/>
          </p:cNvSpPr>
          <p:nvPr>
            <p:ph type="dt" sz="half" idx="10"/>
          </p:nvPr>
        </p:nvSpPr>
        <p:spPr/>
        <p:txBody>
          <a:bodyPr/>
          <a:lstStyle/>
          <a:p>
            <a:fld id="{2F793674-0B98-4961-9755-9B369AF5EFD0}" type="datetimeFigureOut">
              <a:rPr lang="en-US" smtClean="0"/>
              <a:t>3/12/2024</a:t>
            </a:fld>
            <a:endParaRPr lang="en-US"/>
          </a:p>
        </p:txBody>
      </p:sp>
      <p:sp>
        <p:nvSpPr>
          <p:cNvPr id="5" name="Footer Placeholder 4">
            <a:extLst>
              <a:ext uri="{FF2B5EF4-FFF2-40B4-BE49-F238E27FC236}">
                <a16:creationId xmlns:a16="http://schemas.microsoft.com/office/drawing/2014/main" id="{56AA3E13-B2EB-F9DE-262A-E7C90EC259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34F8CB-1D1C-09C5-CA5B-C1533A3C0820}"/>
              </a:ext>
            </a:extLst>
          </p:cNvPr>
          <p:cNvSpPr>
            <a:spLocks noGrp="1"/>
          </p:cNvSpPr>
          <p:nvPr>
            <p:ph type="sldNum" sz="quarter" idx="12"/>
          </p:nvPr>
        </p:nvSpPr>
        <p:spPr/>
        <p:txBody>
          <a:bodyPr/>
          <a:lstStyle/>
          <a:p>
            <a:fld id="{C484390E-9B23-41C9-95E0-3659EA1DC6F1}" type="slidenum">
              <a:rPr lang="en-US" smtClean="0"/>
              <a:t>‹#›</a:t>
            </a:fld>
            <a:endParaRPr lang="en-US"/>
          </a:p>
        </p:txBody>
      </p:sp>
    </p:spTree>
    <p:extLst>
      <p:ext uri="{BB962C8B-B14F-4D97-AF65-F5344CB8AC3E}">
        <p14:creationId xmlns:p14="http://schemas.microsoft.com/office/powerpoint/2010/main" val="2584373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61DC6-2E46-94D9-DA5D-9C89D6B8D9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A700BA-A245-465D-19CF-CCAAFAA6E1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CDF0A7-A904-7C78-F122-70E4E4B778B1}"/>
              </a:ext>
            </a:extLst>
          </p:cNvPr>
          <p:cNvSpPr>
            <a:spLocks noGrp="1"/>
          </p:cNvSpPr>
          <p:nvPr>
            <p:ph type="dt" sz="half" idx="10"/>
          </p:nvPr>
        </p:nvSpPr>
        <p:spPr/>
        <p:txBody>
          <a:bodyPr/>
          <a:lstStyle/>
          <a:p>
            <a:fld id="{2F793674-0B98-4961-9755-9B369AF5EFD0}" type="datetimeFigureOut">
              <a:rPr lang="en-US" smtClean="0"/>
              <a:t>3/12/2024</a:t>
            </a:fld>
            <a:endParaRPr lang="en-US"/>
          </a:p>
        </p:txBody>
      </p:sp>
      <p:sp>
        <p:nvSpPr>
          <p:cNvPr id="5" name="Footer Placeholder 4">
            <a:extLst>
              <a:ext uri="{FF2B5EF4-FFF2-40B4-BE49-F238E27FC236}">
                <a16:creationId xmlns:a16="http://schemas.microsoft.com/office/drawing/2014/main" id="{9F84105A-76D4-CDF8-1EA2-EC2AF8E1C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A4A2D-B658-5811-8E30-D460214344B8}"/>
              </a:ext>
            </a:extLst>
          </p:cNvPr>
          <p:cNvSpPr>
            <a:spLocks noGrp="1"/>
          </p:cNvSpPr>
          <p:nvPr>
            <p:ph type="sldNum" sz="quarter" idx="12"/>
          </p:nvPr>
        </p:nvSpPr>
        <p:spPr/>
        <p:txBody>
          <a:bodyPr/>
          <a:lstStyle/>
          <a:p>
            <a:fld id="{C484390E-9B23-41C9-95E0-3659EA1DC6F1}" type="slidenum">
              <a:rPr lang="en-US" smtClean="0"/>
              <a:t>‹#›</a:t>
            </a:fld>
            <a:endParaRPr lang="en-US"/>
          </a:p>
        </p:txBody>
      </p:sp>
    </p:spTree>
    <p:extLst>
      <p:ext uri="{BB962C8B-B14F-4D97-AF65-F5344CB8AC3E}">
        <p14:creationId xmlns:p14="http://schemas.microsoft.com/office/powerpoint/2010/main" val="2928780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7BE19-FD1B-45D7-562C-4501B9D9AB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70BE47-08EC-A554-F129-BD1C1F79DD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A8698A-DAF4-108C-B347-E26D504EA7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193914-B765-F743-591A-E3D1564221EA}"/>
              </a:ext>
            </a:extLst>
          </p:cNvPr>
          <p:cNvSpPr>
            <a:spLocks noGrp="1"/>
          </p:cNvSpPr>
          <p:nvPr>
            <p:ph type="dt" sz="half" idx="10"/>
          </p:nvPr>
        </p:nvSpPr>
        <p:spPr/>
        <p:txBody>
          <a:bodyPr/>
          <a:lstStyle/>
          <a:p>
            <a:fld id="{2F793674-0B98-4961-9755-9B369AF5EFD0}" type="datetimeFigureOut">
              <a:rPr lang="en-US" smtClean="0"/>
              <a:t>3/12/2024</a:t>
            </a:fld>
            <a:endParaRPr lang="en-US"/>
          </a:p>
        </p:txBody>
      </p:sp>
      <p:sp>
        <p:nvSpPr>
          <p:cNvPr id="6" name="Footer Placeholder 5">
            <a:extLst>
              <a:ext uri="{FF2B5EF4-FFF2-40B4-BE49-F238E27FC236}">
                <a16:creationId xmlns:a16="http://schemas.microsoft.com/office/drawing/2014/main" id="{E0F16A3B-EFC4-F9D8-1941-FCBF53742F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4726A6-9851-D7B8-A56E-95C70DC357C5}"/>
              </a:ext>
            </a:extLst>
          </p:cNvPr>
          <p:cNvSpPr>
            <a:spLocks noGrp="1"/>
          </p:cNvSpPr>
          <p:nvPr>
            <p:ph type="sldNum" sz="quarter" idx="12"/>
          </p:nvPr>
        </p:nvSpPr>
        <p:spPr/>
        <p:txBody>
          <a:bodyPr/>
          <a:lstStyle/>
          <a:p>
            <a:fld id="{C484390E-9B23-41C9-95E0-3659EA1DC6F1}" type="slidenum">
              <a:rPr lang="en-US" smtClean="0"/>
              <a:t>‹#›</a:t>
            </a:fld>
            <a:endParaRPr lang="en-US"/>
          </a:p>
        </p:txBody>
      </p:sp>
    </p:spTree>
    <p:extLst>
      <p:ext uri="{BB962C8B-B14F-4D97-AF65-F5344CB8AC3E}">
        <p14:creationId xmlns:p14="http://schemas.microsoft.com/office/powerpoint/2010/main" val="272919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393F2-2319-4548-1FB8-7EE600CA06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101D6E-83FA-B377-B954-77F73BE92E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EBB7B7-8DC4-D0A8-288D-CBACEF181F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602002-1341-EF65-86A7-540E4FF13C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3D46D1-DE73-F9D3-0B34-22A2A81219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CA0965-8F99-791B-3D96-2680842594D6}"/>
              </a:ext>
            </a:extLst>
          </p:cNvPr>
          <p:cNvSpPr>
            <a:spLocks noGrp="1"/>
          </p:cNvSpPr>
          <p:nvPr>
            <p:ph type="dt" sz="half" idx="10"/>
          </p:nvPr>
        </p:nvSpPr>
        <p:spPr/>
        <p:txBody>
          <a:bodyPr/>
          <a:lstStyle/>
          <a:p>
            <a:fld id="{2F793674-0B98-4961-9755-9B369AF5EFD0}" type="datetimeFigureOut">
              <a:rPr lang="en-US" smtClean="0"/>
              <a:t>3/12/2024</a:t>
            </a:fld>
            <a:endParaRPr lang="en-US"/>
          </a:p>
        </p:txBody>
      </p:sp>
      <p:sp>
        <p:nvSpPr>
          <p:cNvPr id="8" name="Footer Placeholder 7">
            <a:extLst>
              <a:ext uri="{FF2B5EF4-FFF2-40B4-BE49-F238E27FC236}">
                <a16:creationId xmlns:a16="http://schemas.microsoft.com/office/drawing/2014/main" id="{B9A40E87-1835-1AF6-A0C1-1799D1AE6F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68177F-A187-13AE-FBC7-D23641860077}"/>
              </a:ext>
            </a:extLst>
          </p:cNvPr>
          <p:cNvSpPr>
            <a:spLocks noGrp="1"/>
          </p:cNvSpPr>
          <p:nvPr>
            <p:ph type="sldNum" sz="quarter" idx="12"/>
          </p:nvPr>
        </p:nvSpPr>
        <p:spPr/>
        <p:txBody>
          <a:bodyPr/>
          <a:lstStyle/>
          <a:p>
            <a:fld id="{C484390E-9B23-41C9-95E0-3659EA1DC6F1}" type="slidenum">
              <a:rPr lang="en-US" smtClean="0"/>
              <a:t>‹#›</a:t>
            </a:fld>
            <a:endParaRPr lang="en-US"/>
          </a:p>
        </p:txBody>
      </p:sp>
    </p:spTree>
    <p:extLst>
      <p:ext uri="{BB962C8B-B14F-4D97-AF65-F5344CB8AC3E}">
        <p14:creationId xmlns:p14="http://schemas.microsoft.com/office/powerpoint/2010/main" val="95988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437B-B71A-B24E-6AF5-3C4273F769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D9A022-4546-5A6D-4DB4-6F09C0534258}"/>
              </a:ext>
            </a:extLst>
          </p:cNvPr>
          <p:cNvSpPr>
            <a:spLocks noGrp="1"/>
          </p:cNvSpPr>
          <p:nvPr>
            <p:ph type="dt" sz="half" idx="10"/>
          </p:nvPr>
        </p:nvSpPr>
        <p:spPr/>
        <p:txBody>
          <a:bodyPr/>
          <a:lstStyle/>
          <a:p>
            <a:fld id="{2F793674-0B98-4961-9755-9B369AF5EFD0}" type="datetimeFigureOut">
              <a:rPr lang="en-US" smtClean="0"/>
              <a:t>3/12/2024</a:t>
            </a:fld>
            <a:endParaRPr lang="en-US"/>
          </a:p>
        </p:txBody>
      </p:sp>
      <p:sp>
        <p:nvSpPr>
          <p:cNvPr id="4" name="Footer Placeholder 3">
            <a:extLst>
              <a:ext uri="{FF2B5EF4-FFF2-40B4-BE49-F238E27FC236}">
                <a16:creationId xmlns:a16="http://schemas.microsoft.com/office/drawing/2014/main" id="{DCF56397-4BD6-E2FF-AFD1-0B3054F424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930DFA-3CAB-0AB0-384F-EA258886213A}"/>
              </a:ext>
            </a:extLst>
          </p:cNvPr>
          <p:cNvSpPr>
            <a:spLocks noGrp="1"/>
          </p:cNvSpPr>
          <p:nvPr>
            <p:ph type="sldNum" sz="quarter" idx="12"/>
          </p:nvPr>
        </p:nvSpPr>
        <p:spPr/>
        <p:txBody>
          <a:bodyPr/>
          <a:lstStyle/>
          <a:p>
            <a:fld id="{C484390E-9B23-41C9-95E0-3659EA1DC6F1}" type="slidenum">
              <a:rPr lang="en-US" smtClean="0"/>
              <a:t>‹#›</a:t>
            </a:fld>
            <a:endParaRPr lang="en-US"/>
          </a:p>
        </p:txBody>
      </p:sp>
    </p:spTree>
    <p:extLst>
      <p:ext uri="{BB962C8B-B14F-4D97-AF65-F5344CB8AC3E}">
        <p14:creationId xmlns:p14="http://schemas.microsoft.com/office/powerpoint/2010/main" val="3700521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C27AC5-87E5-A6B8-5304-45824F32E4C1}"/>
              </a:ext>
            </a:extLst>
          </p:cNvPr>
          <p:cNvSpPr>
            <a:spLocks noGrp="1"/>
          </p:cNvSpPr>
          <p:nvPr>
            <p:ph type="dt" sz="half" idx="10"/>
          </p:nvPr>
        </p:nvSpPr>
        <p:spPr/>
        <p:txBody>
          <a:bodyPr/>
          <a:lstStyle/>
          <a:p>
            <a:fld id="{2F793674-0B98-4961-9755-9B369AF5EFD0}" type="datetimeFigureOut">
              <a:rPr lang="en-US" smtClean="0"/>
              <a:t>3/12/2024</a:t>
            </a:fld>
            <a:endParaRPr lang="en-US"/>
          </a:p>
        </p:txBody>
      </p:sp>
      <p:sp>
        <p:nvSpPr>
          <p:cNvPr id="3" name="Footer Placeholder 2">
            <a:extLst>
              <a:ext uri="{FF2B5EF4-FFF2-40B4-BE49-F238E27FC236}">
                <a16:creationId xmlns:a16="http://schemas.microsoft.com/office/drawing/2014/main" id="{1BD0CE40-AC06-B5B9-F330-401257E9A3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AF0D6F-205E-C5C7-9CDA-D2756B5A27AC}"/>
              </a:ext>
            </a:extLst>
          </p:cNvPr>
          <p:cNvSpPr>
            <a:spLocks noGrp="1"/>
          </p:cNvSpPr>
          <p:nvPr>
            <p:ph type="sldNum" sz="quarter" idx="12"/>
          </p:nvPr>
        </p:nvSpPr>
        <p:spPr/>
        <p:txBody>
          <a:bodyPr/>
          <a:lstStyle/>
          <a:p>
            <a:fld id="{C484390E-9B23-41C9-95E0-3659EA1DC6F1}" type="slidenum">
              <a:rPr lang="en-US" smtClean="0"/>
              <a:t>‹#›</a:t>
            </a:fld>
            <a:endParaRPr lang="en-US"/>
          </a:p>
        </p:txBody>
      </p:sp>
    </p:spTree>
    <p:extLst>
      <p:ext uri="{BB962C8B-B14F-4D97-AF65-F5344CB8AC3E}">
        <p14:creationId xmlns:p14="http://schemas.microsoft.com/office/powerpoint/2010/main" val="2448283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5523A-9446-70B4-B75E-DEEABC9B6F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E800F0-95F1-D985-E0DB-23789C6B4E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DC2A4E-AC3D-4A2B-D443-D3759E0EC2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CD7CAB-FFF7-FCC5-464D-FCAE70BFDC33}"/>
              </a:ext>
            </a:extLst>
          </p:cNvPr>
          <p:cNvSpPr>
            <a:spLocks noGrp="1"/>
          </p:cNvSpPr>
          <p:nvPr>
            <p:ph type="dt" sz="half" idx="10"/>
          </p:nvPr>
        </p:nvSpPr>
        <p:spPr/>
        <p:txBody>
          <a:bodyPr/>
          <a:lstStyle/>
          <a:p>
            <a:fld id="{2F793674-0B98-4961-9755-9B369AF5EFD0}" type="datetimeFigureOut">
              <a:rPr lang="en-US" smtClean="0"/>
              <a:t>3/12/2024</a:t>
            </a:fld>
            <a:endParaRPr lang="en-US"/>
          </a:p>
        </p:txBody>
      </p:sp>
      <p:sp>
        <p:nvSpPr>
          <p:cNvPr id="6" name="Footer Placeholder 5">
            <a:extLst>
              <a:ext uri="{FF2B5EF4-FFF2-40B4-BE49-F238E27FC236}">
                <a16:creationId xmlns:a16="http://schemas.microsoft.com/office/drawing/2014/main" id="{81B01392-15A4-5B2F-5A55-E7DC911FFA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D4BC20-E7AA-D479-8755-5D187604D118}"/>
              </a:ext>
            </a:extLst>
          </p:cNvPr>
          <p:cNvSpPr>
            <a:spLocks noGrp="1"/>
          </p:cNvSpPr>
          <p:nvPr>
            <p:ph type="sldNum" sz="quarter" idx="12"/>
          </p:nvPr>
        </p:nvSpPr>
        <p:spPr/>
        <p:txBody>
          <a:bodyPr/>
          <a:lstStyle/>
          <a:p>
            <a:fld id="{C484390E-9B23-41C9-95E0-3659EA1DC6F1}" type="slidenum">
              <a:rPr lang="en-US" smtClean="0"/>
              <a:t>‹#›</a:t>
            </a:fld>
            <a:endParaRPr lang="en-US"/>
          </a:p>
        </p:txBody>
      </p:sp>
    </p:spTree>
    <p:extLst>
      <p:ext uri="{BB962C8B-B14F-4D97-AF65-F5344CB8AC3E}">
        <p14:creationId xmlns:p14="http://schemas.microsoft.com/office/powerpoint/2010/main" val="104583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B7C43-FADF-9D59-66E1-6B29F5453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E7F2B3-FA0A-5DC6-4854-0EB8C8C78B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EF06C0-B098-B861-FADE-BEEEC99AB9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CA0812-8A28-DE54-31B5-7A9192BF8389}"/>
              </a:ext>
            </a:extLst>
          </p:cNvPr>
          <p:cNvSpPr>
            <a:spLocks noGrp="1"/>
          </p:cNvSpPr>
          <p:nvPr>
            <p:ph type="dt" sz="half" idx="10"/>
          </p:nvPr>
        </p:nvSpPr>
        <p:spPr/>
        <p:txBody>
          <a:bodyPr/>
          <a:lstStyle/>
          <a:p>
            <a:fld id="{2F793674-0B98-4961-9755-9B369AF5EFD0}" type="datetimeFigureOut">
              <a:rPr lang="en-US" smtClean="0"/>
              <a:t>3/12/2024</a:t>
            </a:fld>
            <a:endParaRPr lang="en-US"/>
          </a:p>
        </p:txBody>
      </p:sp>
      <p:sp>
        <p:nvSpPr>
          <p:cNvPr id="6" name="Footer Placeholder 5">
            <a:extLst>
              <a:ext uri="{FF2B5EF4-FFF2-40B4-BE49-F238E27FC236}">
                <a16:creationId xmlns:a16="http://schemas.microsoft.com/office/drawing/2014/main" id="{8037AD65-311E-DD56-22CB-FFB8AF9942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AFAD1F-C408-78B7-85A3-A562F6BD9957}"/>
              </a:ext>
            </a:extLst>
          </p:cNvPr>
          <p:cNvSpPr>
            <a:spLocks noGrp="1"/>
          </p:cNvSpPr>
          <p:nvPr>
            <p:ph type="sldNum" sz="quarter" idx="12"/>
          </p:nvPr>
        </p:nvSpPr>
        <p:spPr/>
        <p:txBody>
          <a:bodyPr/>
          <a:lstStyle/>
          <a:p>
            <a:fld id="{C484390E-9B23-41C9-95E0-3659EA1DC6F1}" type="slidenum">
              <a:rPr lang="en-US" smtClean="0"/>
              <a:t>‹#›</a:t>
            </a:fld>
            <a:endParaRPr lang="en-US"/>
          </a:p>
        </p:txBody>
      </p:sp>
    </p:spTree>
    <p:extLst>
      <p:ext uri="{BB962C8B-B14F-4D97-AF65-F5344CB8AC3E}">
        <p14:creationId xmlns:p14="http://schemas.microsoft.com/office/powerpoint/2010/main" val="4141845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59CC87-D257-83E1-68B5-6B0821BE19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2E986F-BAD6-B846-36A7-EEF90A09BE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B18272-4912-6ACF-D740-A6A4913844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793674-0B98-4961-9755-9B369AF5EFD0}" type="datetimeFigureOut">
              <a:rPr lang="en-US" smtClean="0"/>
              <a:t>3/12/2024</a:t>
            </a:fld>
            <a:endParaRPr lang="en-US"/>
          </a:p>
        </p:txBody>
      </p:sp>
      <p:sp>
        <p:nvSpPr>
          <p:cNvPr id="5" name="Footer Placeholder 4">
            <a:extLst>
              <a:ext uri="{FF2B5EF4-FFF2-40B4-BE49-F238E27FC236}">
                <a16:creationId xmlns:a16="http://schemas.microsoft.com/office/drawing/2014/main" id="{1EC37ECD-A5A6-6B65-6103-9E9352220F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4AC180-31CD-79D5-D57A-516FCCA0F4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4390E-9B23-41C9-95E0-3659EA1DC6F1}" type="slidenum">
              <a:rPr lang="en-US" smtClean="0"/>
              <a:t>‹#›</a:t>
            </a:fld>
            <a:endParaRPr lang="en-US"/>
          </a:p>
        </p:txBody>
      </p:sp>
    </p:spTree>
    <p:extLst>
      <p:ext uri="{BB962C8B-B14F-4D97-AF65-F5344CB8AC3E}">
        <p14:creationId xmlns:p14="http://schemas.microsoft.com/office/powerpoint/2010/main" val="4122255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B27C2A-972F-7447-A13F-EE606D59ACDA}"/>
              </a:ext>
            </a:extLst>
          </p:cNvPr>
          <p:cNvSpPr>
            <a:spLocks noGrp="1"/>
          </p:cNvSpPr>
          <p:nvPr>
            <p:ph type="ctrTitle"/>
          </p:nvPr>
        </p:nvSpPr>
        <p:spPr>
          <a:xfrm>
            <a:off x="5093520" y="2744662"/>
            <a:ext cx="6589707" cy="2387600"/>
          </a:xfrm>
        </p:spPr>
        <p:txBody>
          <a:bodyPr>
            <a:normAutofit/>
          </a:bodyPr>
          <a:lstStyle/>
          <a:p>
            <a:pPr algn="r"/>
            <a:r>
              <a:rPr lang="en-US" sz="3600" dirty="0" err="1">
                <a:solidFill>
                  <a:srgbClr val="FFFFFF"/>
                </a:solidFill>
                <a:cs typeface="Calibri Light"/>
              </a:rPr>
              <a:t>تهیه</a:t>
            </a:r>
            <a:r>
              <a:rPr lang="en-US" sz="3600" dirty="0">
                <a:solidFill>
                  <a:srgbClr val="FFFFFF"/>
                </a:solidFill>
                <a:cs typeface="Calibri Light"/>
              </a:rPr>
              <a:t> </a:t>
            </a:r>
            <a:r>
              <a:rPr lang="en-US" sz="3600" dirty="0" err="1">
                <a:solidFill>
                  <a:srgbClr val="FFFFFF"/>
                </a:solidFill>
                <a:cs typeface="Calibri Light"/>
              </a:rPr>
              <a:t>کننده</a:t>
            </a:r>
          </a:p>
        </p:txBody>
      </p:sp>
      <p:sp>
        <p:nvSpPr>
          <p:cNvPr id="3" name="Subtitle 2">
            <a:extLst>
              <a:ext uri="{FF2B5EF4-FFF2-40B4-BE49-F238E27FC236}">
                <a16:creationId xmlns:a16="http://schemas.microsoft.com/office/drawing/2014/main" id="{87234156-B5BA-B02A-D9F7-C259EDA10B3A}"/>
              </a:ext>
            </a:extLst>
          </p:cNvPr>
          <p:cNvSpPr>
            <a:spLocks noGrp="1"/>
          </p:cNvSpPr>
          <p:nvPr>
            <p:ph type="subTitle" idx="1"/>
          </p:nvPr>
        </p:nvSpPr>
        <p:spPr>
          <a:xfrm>
            <a:off x="5093520" y="5224337"/>
            <a:ext cx="6589707" cy="1329443"/>
          </a:xfrm>
        </p:spPr>
        <p:txBody>
          <a:bodyPr vert="horz" lIns="91440" tIns="45720" rIns="91440" bIns="45720" rtlCol="0" anchor="t">
            <a:normAutofit/>
          </a:bodyPr>
          <a:lstStyle/>
          <a:p>
            <a:pPr algn="r"/>
            <a:r>
              <a:rPr lang="en-US" sz="5400" dirty="0" err="1">
                <a:solidFill>
                  <a:srgbClr val="FFFFFF"/>
                </a:solidFill>
                <a:cs typeface="Calibri" panose="020F0502020204030204"/>
              </a:rPr>
              <a:t>پارسا</a:t>
            </a:r>
            <a:r>
              <a:rPr lang="en-US" sz="5400" dirty="0">
                <a:solidFill>
                  <a:srgbClr val="FFFFFF"/>
                </a:solidFill>
                <a:cs typeface="Calibri" panose="020F0502020204030204"/>
              </a:rPr>
              <a:t> </a:t>
            </a:r>
            <a:r>
              <a:rPr lang="en-US" sz="5400" dirty="0" err="1">
                <a:solidFill>
                  <a:srgbClr val="FFFFFF"/>
                </a:solidFill>
                <a:cs typeface="Calibri" panose="020F0502020204030204"/>
              </a:rPr>
              <a:t>مظلومی</a:t>
            </a:r>
            <a:endParaRPr lang="en-US" sz="5400">
              <a:solidFill>
                <a:srgbClr val="FFFFFF"/>
              </a:solidFill>
              <a:cs typeface="Calibri" panose="020F0502020204030204"/>
            </a:endParaRPr>
          </a:p>
        </p:txBody>
      </p:sp>
      <p:cxnSp>
        <p:nvCxnSpPr>
          <p:cNvPr id="96" name="Straight Connector 95">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98" name="Freeform: Shape 97">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 name="Oval 101">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6" name="Arc 105">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37536988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9A9E9E3-9CF9-CE41-42AA-34254C293D08}"/>
              </a:ext>
            </a:extLst>
          </p:cNvPr>
          <p:cNvPicPr>
            <a:picLocks noChangeAspect="1"/>
          </p:cNvPicPr>
          <p:nvPr/>
        </p:nvPicPr>
        <p:blipFill rotWithShape="1">
          <a:blip r:embed="rId2"/>
          <a:srcRect l="12" r="20677"/>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F05820-597E-6B00-D002-16E67382235C}"/>
              </a:ext>
            </a:extLst>
          </p:cNvPr>
          <p:cNvSpPr>
            <a:spLocks noGrp="1"/>
          </p:cNvSpPr>
          <p:nvPr>
            <p:ph type="title"/>
          </p:nvPr>
        </p:nvSpPr>
        <p:spPr>
          <a:xfrm>
            <a:off x="7531610" y="365125"/>
            <a:ext cx="3822189" cy="1899912"/>
          </a:xfrm>
        </p:spPr>
        <p:txBody>
          <a:bodyPr>
            <a:normAutofit/>
          </a:bodyPr>
          <a:lstStyle/>
          <a:p>
            <a:r>
              <a:rPr lang="en-US" sz="4000"/>
              <a:t>INSULATING SLEEVE</a:t>
            </a:r>
          </a:p>
        </p:txBody>
      </p:sp>
      <p:sp>
        <p:nvSpPr>
          <p:cNvPr id="3" name="Content Placeholder 2">
            <a:extLst>
              <a:ext uri="{FF2B5EF4-FFF2-40B4-BE49-F238E27FC236}">
                <a16:creationId xmlns:a16="http://schemas.microsoft.com/office/drawing/2014/main" id="{FBCEF679-5AAF-5857-D4A6-16B298DEA273}"/>
              </a:ext>
            </a:extLst>
          </p:cNvPr>
          <p:cNvSpPr>
            <a:spLocks noGrp="1"/>
          </p:cNvSpPr>
          <p:nvPr>
            <p:ph idx="1"/>
          </p:nvPr>
        </p:nvSpPr>
        <p:spPr>
          <a:xfrm>
            <a:off x="7531610" y="2434201"/>
            <a:ext cx="3822189" cy="3742762"/>
          </a:xfrm>
        </p:spPr>
        <p:txBody>
          <a:bodyPr>
            <a:normAutofit/>
          </a:bodyPr>
          <a:lstStyle/>
          <a:p>
            <a:r>
              <a:rPr lang="fa-IR" sz="2000"/>
              <a:t>معني</a:t>
            </a:r>
            <a:r>
              <a:rPr lang="fa-IR" sz="2000" dirty="0"/>
              <a:t>: به عنوان یک عنصر </a:t>
            </a:r>
            <a:r>
              <a:rPr lang="fa-IR" sz="2000"/>
              <a:t>محافظتي</a:t>
            </a:r>
            <a:r>
              <a:rPr lang="fa-IR" sz="2000" dirty="0"/>
              <a:t> استفاده </a:t>
            </a:r>
            <a:r>
              <a:rPr lang="fa-IR" sz="2000"/>
              <a:t>می‌شود</a:t>
            </a:r>
            <a:r>
              <a:rPr lang="fa-IR" sz="2000" dirty="0"/>
              <a:t>. این محافظ به </a:t>
            </a:r>
            <a:r>
              <a:rPr lang="fa-IR" sz="2000"/>
              <a:t>قالب‌ها</a:t>
            </a:r>
            <a:r>
              <a:rPr lang="fa-IR" sz="2000" dirty="0"/>
              <a:t> و قطعات فلزی کمک </a:t>
            </a:r>
            <a:r>
              <a:rPr lang="fa-IR" sz="2000"/>
              <a:t>می‌کند</a:t>
            </a:r>
            <a:r>
              <a:rPr lang="fa-IR" sz="2000" dirty="0"/>
              <a:t> تا از تأثیرات حرارتی و الکتریکی محافظت شوند.</a:t>
            </a:r>
            <a:endParaRPr lang="fa-IR" sz="2000"/>
          </a:p>
          <a:p>
            <a:endParaRPr lang="en-US" sz="2000"/>
          </a:p>
        </p:txBody>
      </p:sp>
    </p:spTree>
    <p:extLst>
      <p:ext uri="{BB962C8B-B14F-4D97-AF65-F5344CB8AC3E}">
        <p14:creationId xmlns:p14="http://schemas.microsoft.com/office/powerpoint/2010/main" val="366610829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5662B64B-A6E9-5CB1-AD65-DE69CB09A404}"/>
              </a:ext>
            </a:extLst>
          </p:cNvPr>
          <p:cNvPicPr>
            <a:picLocks noChangeAspect="1"/>
          </p:cNvPicPr>
          <p:nvPr/>
        </p:nvPicPr>
        <p:blipFill rotWithShape="1">
          <a:blip r:embed="rId2"/>
          <a:srcRect t="80" r="1" b="1"/>
          <a:stretch/>
        </p:blipFill>
        <p:spPr>
          <a:xfrm>
            <a:off x="20" y="10"/>
            <a:ext cx="9947062" cy="6857990"/>
          </a:xfrm>
          <a:prstGeom prst="rect">
            <a:avLst/>
          </a:prstGeom>
        </p:spPr>
      </p:pic>
      <p:sp>
        <p:nvSpPr>
          <p:cNvPr id="23" name="Freeform: Shape 22">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4" name="Freeform: Shape 23">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25" name="Freeform: Shape 2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7141BEAC-07B7-766F-546E-5FFC64947203}"/>
              </a:ext>
            </a:extLst>
          </p:cNvPr>
          <p:cNvSpPr>
            <a:spLocks noGrp="1"/>
          </p:cNvSpPr>
          <p:nvPr>
            <p:ph type="title"/>
          </p:nvPr>
        </p:nvSpPr>
        <p:spPr>
          <a:xfrm>
            <a:off x="8046720" y="1045597"/>
            <a:ext cx="3633746" cy="1588422"/>
          </a:xfrm>
        </p:spPr>
        <p:txBody>
          <a:bodyPr anchor="b">
            <a:normAutofit/>
          </a:bodyPr>
          <a:lstStyle/>
          <a:p>
            <a:r>
              <a:rPr lang="en-US" sz="3600"/>
              <a:t>RAMMER</a:t>
            </a:r>
          </a:p>
        </p:txBody>
      </p:sp>
      <p:sp>
        <p:nvSpPr>
          <p:cNvPr id="3" name="Content Placeholder 2">
            <a:extLst>
              <a:ext uri="{FF2B5EF4-FFF2-40B4-BE49-F238E27FC236}">
                <a16:creationId xmlns:a16="http://schemas.microsoft.com/office/drawing/2014/main" id="{A981AE16-9A81-3C06-1D61-F8202C81FC4B}"/>
              </a:ext>
            </a:extLst>
          </p:cNvPr>
          <p:cNvSpPr>
            <a:spLocks noGrp="1"/>
          </p:cNvSpPr>
          <p:nvPr>
            <p:ph idx="1"/>
          </p:nvPr>
        </p:nvSpPr>
        <p:spPr>
          <a:xfrm>
            <a:off x="8046719" y="2722729"/>
            <a:ext cx="3633747" cy="2700062"/>
          </a:xfrm>
        </p:spPr>
        <p:txBody>
          <a:bodyPr>
            <a:normAutofit/>
          </a:bodyPr>
          <a:lstStyle/>
          <a:p>
            <a:r>
              <a:rPr lang="fa-IR" sz="2000" dirty="0"/>
              <a:t>معنی: </a:t>
            </a:r>
            <a:r>
              <a:rPr lang="fa-IR" sz="2000"/>
              <a:t>می‌تواند</a:t>
            </a:r>
            <a:r>
              <a:rPr lang="fa-IR" sz="2000" dirty="0"/>
              <a:t> به </a:t>
            </a:r>
            <a:r>
              <a:rPr lang="fa-IR" sz="2000"/>
              <a:t>دستگاه‌هایی</a:t>
            </a:r>
            <a:r>
              <a:rPr lang="fa-IR" sz="2000" dirty="0"/>
              <a:t> اشاره کند که برای فشار دادن مواد </a:t>
            </a:r>
            <a:r>
              <a:rPr lang="fa-IR" sz="2000"/>
              <a:t>ریخته‌شده</a:t>
            </a:r>
            <a:r>
              <a:rPr lang="fa-IR" sz="2000" dirty="0"/>
              <a:t> به قالب استفاده </a:t>
            </a:r>
            <a:r>
              <a:rPr lang="fa-IR" sz="2000"/>
              <a:t>می‌شوند</a:t>
            </a:r>
            <a:r>
              <a:rPr lang="fa-IR" sz="2000" dirty="0"/>
              <a:t>. این </a:t>
            </a:r>
            <a:r>
              <a:rPr lang="fa-IR" sz="2000"/>
              <a:t>دستگاه‌ها</a:t>
            </a:r>
            <a:r>
              <a:rPr lang="fa-IR" sz="2000" dirty="0"/>
              <a:t> معمولاً برای تسهیل فرآیند </a:t>
            </a:r>
            <a:r>
              <a:rPr lang="fa-IR" sz="2000"/>
              <a:t>ریخته‌گری</a:t>
            </a:r>
            <a:r>
              <a:rPr lang="fa-IR" sz="2000" dirty="0"/>
              <a:t> و بهبود کیفیت نهایی محصولات مورد استفاده قرار </a:t>
            </a:r>
            <a:r>
              <a:rPr lang="fa-IR" sz="2000"/>
              <a:t>می‌گیرند</a:t>
            </a:r>
            <a:r>
              <a:rPr lang="fa-IR" sz="2000" dirty="0"/>
              <a:t>.</a:t>
            </a:r>
            <a:endParaRPr lang="fa-IR" sz="2000"/>
          </a:p>
          <a:p>
            <a:endParaRPr lang="en-US" sz="2000"/>
          </a:p>
        </p:txBody>
      </p:sp>
    </p:spTree>
    <p:extLst>
      <p:ext uri="{BB962C8B-B14F-4D97-AF65-F5344CB8AC3E}">
        <p14:creationId xmlns:p14="http://schemas.microsoft.com/office/powerpoint/2010/main" val="168639431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0EB31C5-BB43-B6B2-D3D3-C07ADA1F80E6}"/>
              </a:ext>
            </a:extLst>
          </p:cNvPr>
          <p:cNvPicPr>
            <a:picLocks noChangeAspect="1"/>
          </p:cNvPicPr>
          <p:nvPr/>
        </p:nvPicPr>
        <p:blipFill rotWithShape="1">
          <a:blip r:embed="rId2"/>
          <a:srcRect r="5882" b="-1"/>
          <a:stretch/>
        </p:blipFill>
        <p:spPr>
          <a:xfrm>
            <a:off x="1"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8FF860-1A5E-DFE2-49DB-0E5FA434E2F2}"/>
              </a:ext>
            </a:extLst>
          </p:cNvPr>
          <p:cNvSpPr>
            <a:spLocks noGrp="1"/>
          </p:cNvSpPr>
          <p:nvPr>
            <p:ph type="title"/>
          </p:nvPr>
        </p:nvSpPr>
        <p:spPr>
          <a:xfrm>
            <a:off x="7531610" y="365125"/>
            <a:ext cx="3822189" cy="1899912"/>
          </a:xfrm>
        </p:spPr>
        <p:txBody>
          <a:bodyPr>
            <a:normAutofit/>
          </a:bodyPr>
          <a:lstStyle/>
          <a:p>
            <a:r>
              <a:rPr lang="en-US" sz="4000"/>
              <a:t>CHAMOTTE</a:t>
            </a:r>
            <a:br>
              <a:rPr lang="en-US" sz="4000"/>
            </a:br>
            <a:br>
              <a:rPr lang="en-US" sz="4000"/>
            </a:br>
            <a:endParaRPr lang="en-US" sz="4000"/>
          </a:p>
        </p:txBody>
      </p:sp>
      <p:sp>
        <p:nvSpPr>
          <p:cNvPr id="6" name="Content Placeholder 5">
            <a:extLst>
              <a:ext uri="{FF2B5EF4-FFF2-40B4-BE49-F238E27FC236}">
                <a16:creationId xmlns:a16="http://schemas.microsoft.com/office/drawing/2014/main" id="{289D611E-0298-B79C-1954-0D97270AB369}"/>
              </a:ext>
            </a:extLst>
          </p:cNvPr>
          <p:cNvSpPr>
            <a:spLocks noGrp="1"/>
          </p:cNvSpPr>
          <p:nvPr>
            <p:ph idx="1"/>
          </p:nvPr>
        </p:nvSpPr>
        <p:spPr>
          <a:xfrm>
            <a:off x="7531610" y="2434201"/>
            <a:ext cx="3822189" cy="3742762"/>
          </a:xfrm>
        </p:spPr>
        <p:txBody>
          <a:bodyPr>
            <a:normAutofit/>
          </a:bodyPr>
          <a:lstStyle/>
          <a:p>
            <a:r>
              <a:rPr lang="fa-IR" sz="2000" dirty="0"/>
              <a:t>معنی: </a:t>
            </a:r>
            <a:r>
              <a:rPr lang="fa-IR" sz="2000"/>
              <a:t>چاموت</a:t>
            </a:r>
            <a:r>
              <a:rPr lang="fa-IR" sz="2000" dirty="0"/>
              <a:t> یک نوع ماده </a:t>
            </a:r>
            <a:r>
              <a:rPr lang="fa-IR" sz="2000"/>
              <a:t>آتش‌ساز</a:t>
            </a:r>
            <a:r>
              <a:rPr lang="fa-IR" sz="2000" dirty="0"/>
              <a:t> است که در فرآیند </a:t>
            </a:r>
            <a:r>
              <a:rPr lang="fa-IR" sz="2000"/>
              <a:t>ریخته‌گری</a:t>
            </a:r>
            <a:r>
              <a:rPr lang="fa-IR" sz="2000" dirty="0"/>
              <a:t> مورد استفاده قرار </a:t>
            </a:r>
            <a:r>
              <a:rPr lang="fa-IR" sz="2000"/>
              <a:t>می‌گیرد</a:t>
            </a:r>
            <a:r>
              <a:rPr lang="fa-IR" sz="2000" dirty="0"/>
              <a:t>. این ماده از </a:t>
            </a:r>
            <a:r>
              <a:rPr lang="fa-IR" sz="2000"/>
              <a:t>خاک‌های</a:t>
            </a:r>
            <a:r>
              <a:rPr lang="fa-IR" sz="2000" dirty="0"/>
              <a:t> </a:t>
            </a:r>
            <a:r>
              <a:rPr lang="fa-IR" sz="2000"/>
              <a:t>سیلیسیومی</a:t>
            </a:r>
            <a:r>
              <a:rPr lang="fa-IR" sz="2000" dirty="0"/>
              <a:t> مانند </a:t>
            </a:r>
            <a:r>
              <a:rPr lang="fa-IR" sz="2000"/>
              <a:t>خاک‌های</a:t>
            </a:r>
            <a:r>
              <a:rPr lang="fa-IR" sz="2000" dirty="0"/>
              <a:t> </a:t>
            </a:r>
            <a:r>
              <a:rPr lang="fa-IR" sz="2000"/>
              <a:t>آتش‌سازی</a:t>
            </a:r>
            <a:r>
              <a:rPr lang="fa-IR" sz="2000" dirty="0"/>
              <a:t>، </a:t>
            </a:r>
            <a:r>
              <a:rPr lang="fa-IR" sz="2000"/>
              <a:t>مولیت</a:t>
            </a:r>
            <a:r>
              <a:rPr lang="fa-IR" sz="2000" dirty="0"/>
              <a:t>، و </a:t>
            </a:r>
            <a:r>
              <a:rPr lang="fa-IR" sz="2000"/>
              <a:t>کائولن</a:t>
            </a:r>
            <a:r>
              <a:rPr lang="fa-IR" sz="2000" dirty="0"/>
              <a:t> تشکیل شده است. </a:t>
            </a:r>
            <a:r>
              <a:rPr lang="fa-IR" sz="2000"/>
              <a:t>چاموت</a:t>
            </a:r>
            <a:r>
              <a:rPr lang="fa-IR" sz="2000" dirty="0"/>
              <a:t> به عنوان یک لایه محافظ در </a:t>
            </a:r>
            <a:r>
              <a:rPr lang="fa-IR" sz="2000"/>
              <a:t>قالب‌های</a:t>
            </a:r>
            <a:r>
              <a:rPr lang="fa-IR" sz="2000" dirty="0"/>
              <a:t> </a:t>
            </a:r>
            <a:r>
              <a:rPr lang="fa-IR" sz="2000"/>
              <a:t>ریخته‌گری</a:t>
            </a:r>
            <a:r>
              <a:rPr lang="fa-IR" sz="2000" dirty="0"/>
              <a:t> استفاده </a:t>
            </a:r>
            <a:r>
              <a:rPr lang="fa-IR" sz="2000"/>
              <a:t>می‌شود</a:t>
            </a:r>
            <a:r>
              <a:rPr lang="fa-IR" sz="2000" dirty="0"/>
              <a:t> تا از تاثیر حرارت مستقیم بر قالب جلوگیری کند و قالب را در برابر تغییرات دما محافظت کند.</a:t>
            </a:r>
            <a:endParaRPr lang="fa-IR" sz="2000"/>
          </a:p>
          <a:p>
            <a:endParaRPr lang="fa-IR" sz="2000"/>
          </a:p>
          <a:p>
            <a:endParaRPr lang="fa-IR" sz="2000"/>
          </a:p>
          <a:p>
            <a:endParaRPr lang="en-US" sz="2000"/>
          </a:p>
        </p:txBody>
      </p:sp>
    </p:spTree>
    <p:extLst>
      <p:ext uri="{BB962C8B-B14F-4D97-AF65-F5344CB8AC3E}">
        <p14:creationId xmlns:p14="http://schemas.microsoft.com/office/powerpoint/2010/main" val="29392465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63F3-24C8-F169-E2AA-5F3229ADE85A}"/>
              </a:ext>
            </a:extLst>
          </p:cNvPr>
          <p:cNvSpPr>
            <a:spLocks noGrp="1"/>
          </p:cNvSpPr>
          <p:nvPr>
            <p:ph type="title"/>
          </p:nvPr>
        </p:nvSpPr>
        <p:spPr>
          <a:xfrm>
            <a:off x="8153400" y="1128094"/>
            <a:ext cx="3434180" cy="1415270"/>
          </a:xfrm>
        </p:spPr>
        <p:txBody>
          <a:bodyPr anchor="t">
            <a:normAutofit/>
          </a:bodyPr>
          <a:lstStyle/>
          <a:p>
            <a:r>
              <a:rPr lang="en-US" sz="3200"/>
              <a:t>BUCKLE</a:t>
            </a:r>
          </a:p>
        </p:txBody>
      </p:sp>
      <p:pic>
        <p:nvPicPr>
          <p:cNvPr id="4" name="Picture 3">
            <a:extLst>
              <a:ext uri="{FF2B5EF4-FFF2-40B4-BE49-F238E27FC236}">
                <a16:creationId xmlns:a16="http://schemas.microsoft.com/office/drawing/2014/main" id="{5C852E5F-5188-2F24-F7CB-B0FBB91F386E}"/>
              </a:ext>
            </a:extLst>
          </p:cNvPr>
          <p:cNvPicPr>
            <a:picLocks noChangeAspect="1"/>
          </p:cNvPicPr>
          <p:nvPr/>
        </p:nvPicPr>
        <p:blipFill rotWithShape="1">
          <a:blip r:embed="rId2"/>
          <a:srcRect l="4737" r="2234" b="-1"/>
          <a:stretch/>
        </p:blipFill>
        <p:spPr>
          <a:xfrm>
            <a:off x="-9886" y="10"/>
            <a:ext cx="7572605" cy="6857990"/>
          </a:xfrm>
          <a:prstGeom prst="rect">
            <a:avLst/>
          </a:prstGeom>
        </p:spPr>
      </p:pic>
      <p:cxnSp>
        <p:nvCxnSpPr>
          <p:cNvPr id="27" name="Straight Connector 26">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889DB93-8DFA-3B82-2ED0-D48387084291}"/>
              </a:ext>
            </a:extLst>
          </p:cNvPr>
          <p:cNvSpPr>
            <a:spLocks noGrp="1"/>
          </p:cNvSpPr>
          <p:nvPr>
            <p:ph idx="1"/>
          </p:nvPr>
        </p:nvSpPr>
        <p:spPr>
          <a:xfrm>
            <a:off x="8153400" y="2543364"/>
            <a:ext cx="3434180" cy="3599019"/>
          </a:xfrm>
        </p:spPr>
        <p:txBody>
          <a:bodyPr>
            <a:normAutofit/>
          </a:bodyPr>
          <a:lstStyle/>
          <a:p>
            <a:r>
              <a:rPr lang="fa-IR" sz="2000" dirty="0"/>
              <a:t>معنی: </a:t>
            </a:r>
            <a:r>
              <a:rPr lang="fa-IR" sz="2000"/>
              <a:t>شیارهایی</a:t>
            </a:r>
            <a:r>
              <a:rPr lang="fa-IR" sz="2000" dirty="0"/>
              <a:t> با انحنای ملایم و معمولاً </a:t>
            </a:r>
            <a:r>
              <a:rPr lang="fa-IR" sz="2000"/>
              <a:t>چندشاخه</a:t>
            </a:r>
            <a:r>
              <a:rPr lang="fa-IR" sz="2000" dirty="0"/>
              <a:t>، غالباً در سطح فوقانی یا تحتانی </a:t>
            </a:r>
            <a:r>
              <a:rPr lang="fa-IR" sz="2000"/>
              <a:t>قطعه‌ی</a:t>
            </a:r>
            <a:r>
              <a:rPr lang="fa-IR" sz="2000" dirty="0"/>
              <a:t> ریختگی که به دلیل انبساط </a:t>
            </a:r>
            <a:r>
              <a:rPr lang="fa-IR" sz="2000"/>
              <a:t>سیلیس</a:t>
            </a:r>
            <a:r>
              <a:rPr lang="fa-IR" sz="2000" dirty="0"/>
              <a:t> و </a:t>
            </a:r>
            <a:r>
              <a:rPr lang="fa-IR" sz="2000"/>
              <a:t>طبله‌کردن</a:t>
            </a:r>
            <a:r>
              <a:rPr lang="fa-IR" sz="2000" dirty="0"/>
              <a:t> ماسه و شکستگی آن ایجاد </a:t>
            </a:r>
            <a:r>
              <a:rPr lang="fa-IR" sz="2000"/>
              <a:t>می‌شود</a:t>
            </a:r>
            <a:r>
              <a:rPr lang="fa-IR" sz="2000" dirty="0"/>
              <a:t>.</a:t>
            </a:r>
            <a:endParaRPr lang="fa-IR" sz="2000"/>
          </a:p>
          <a:p>
            <a:endParaRPr lang="fa-IR" sz="2000"/>
          </a:p>
          <a:p>
            <a:endParaRPr lang="fa-IR" sz="2000"/>
          </a:p>
          <a:p>
            <a:pPr marL="0" indent="0">
              <a:buNone/>
            </a:pPr>
            <a:endParaRPr lang="en-US" sz="2000"/>
          </a:p>
        </p:txBody>
      </p:sp>
    </p:spTree>
    <p:extLst>
      <p:ext uri="{BB962C8B-B14F-4D97-AF65-F5344CB8AC3E}">
        <p14:creationId xmlns:p14="http://schemas.microsoft.com/office/powerpoint/2010/main" val="4267841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9A5183C-085A-C3EF-DFA5-52C7CC38A514}"/>
              </a:ext>
            </a:extLst>
          </p:cNvPr>
          <p:cNvPicPr>
            <a:picLocks noChangeAspect="1"/>
          </p:cNvPicPr>
          <p:nvPr/>
        </p:nvPicPr>
        <p:blipFill rotWithShape="1">
          <a:blip r:embed="rId2"/>
          <a:srcRect l="2825" r="3057"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E329B8-A0D1-F13F-61F9-78F4586D3FF8}"/>
              </a:ext>
            </a:extLst>
          </p:cNvPr>
          <p:cNvSpPr>
            <a:spLocks noGrp="1"/>
          </p:cNvSpPr>
          <p:nvPr>
            <p:ph type="title"/>
          </p:nvPr>
        </p:nvSpPr>
        <p:spPr>
          <a:xfrm>
            <a:off x="7531610" y="365125"/>
            <a:ext cx="3822189" cy="1899912"/>
          </a:xfrm>
        </p:spPr>
        <p:txBody>
          <a:bodyPr>
            <a:normAutofit/>
          </a:bodyPr>
          <a:lstStyle/>
          <a:p>
            <a:r>
              <a:rPr lang="en-US" sz="4000"/>
              <a:t>CHALK TEST</a:t>
            </a:r>
          </a:p>
        </p:txBody>
      </p:sp>
      <p:sp>
        <p:nvSpPr>
          <p:cNvPr id="3" name="Content Placeholder 2">
            <a:extLst>
              <a:ext uri="{FF2B5EF4-FFF2-40B4-BE49-F238E27FC236}">
                <a16:creationId xmlns:a16="http://schemas.microsoft.com/office/drawing/2014/main" id="{286232B0-A96B-B928-A8E9-5316A7EFA38D}"/>
              </a:ext>
            </a:extLst>
          </p:cNvPr>
          <p:cNvSpPr>
            <a:spLocks noGrp="1"/>
          </p:cNvSpPr>
          <p:nvPr>
            <p:ph idx="1"/>
          </p:nvPr>
        </p:nvSpPr>
        <p:spPr>
          <a:xfrm>
            <a:off x="7531610" y="2434201"/>
            <a:ext cx="3822189" cy="3742762"/>
          </a:xfrm>
        </p:spPr>
        <p:txBody>
          <a:bodyPr>
            <a:normAutofit/>
          </a:bodyPr>
          <a:lstStyle/>
          <a:p>
            <a:r>
              <a:rPr lang="fa-IR" sz="1900"/>
              <a:t>معنی: در فرآیند ریخته‌گری، آزمون چاک برای ارزیابی سطح‌پوشش قالب‌ها استفاده می‌شود . سطح‌پوشش قالب‌ها می‌تواند تحت تأثیر عوامل مختلفی قرار گیرد، مانند نوع قالب یا الگوی استفاده شده، پوشش مورد استفاده بر روی قالب، و روش‌های تمیزکاری . ارزیابی سطح‌پوشش اغلب از طریق مقایسه تجربی با پنل‌های آزمون با سطوح مختلف خشونت یا با استفاده از دستگاه‌های اندازه‌گیری خشونت سطحی انجام می‌شود.هدف از این آزمون، اطمینان از کیفیت و قابلیت استفاده از قطعات ریخته‌شده با سطح‌پوشش مناسب است.</a:t>
            </a:r>
          </a:p>
          <a:p>
            <a:endParaRPr lang="fa-IR" sz="1900"/>
          </a:p>
          <a:p>
            <a:endParaRPr lang="en-US" sz="1900"/>
          </a:p>
        </p:txBody>
      </p:sp>
    </p:spTree>
    <p:extLst>
      <p:ext uri="{BB962C8B-B14F-4D97-AF65-F5344CB8AC3E}">
        <p14:creationId xmlns:p14="http://schemas.microsoft.com/office/powerpoint/2010/main" val="96478819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C41BA1F-C97D-14BB-3386-8EF651A7865E}"/>
              </a:ext>
            </a:extLst>
          </p:cNvPr>
          <p:cNvPicPr>
            <a:picLocks noChangeAspect="1"/>
          </p:cNvPicPr>
          <p:nvPr/>
        </p:nvPicPr>
        <p:blipFill rotWithShape="1">
          <a:blip r:embed="rId2"/>
          <a:srcRect l="3154" r="3083"/>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704258-6B4B-3330-E20B-219B179528D2}"/>
              </a:ext>
            </a:extLst>
          </p:cNvPr>
          <p:cNvSpPr>
            <a:spLocks noGrp="1"/>
          </p:cNvSpPr>
          <p:nvPr>
            <p:ph type="title"/>
          </p:nvPr>
        </p:nvSpPr>
        <p:spPr>
          <a:xfrm>
            <a:off x="7531610" y="365125"/>
            <a:ext cx="3822189" cy="1899912"/>
          </a:xfrm>
        </p:spPr>
        <p:txBody>
          <a:bodyPr>
            <a:normAutofit/>
          </a:bodyPr>
          <a:lstStyle/>
          <a:p>
            <a:r>
              <a:rPr lang="en-US" sz="4000"/>
              <a:t>COLD SHUT</a:t>
            </a:r>
          </a:p>
        </p:txBody>
      </p:sp>
      <p:sp>
        <p:nvSpPr>
          <p:cNvPr id="3" name="Content Placeholder 2">
            <a:extLst>
              <a:ext uri="{FF2B5EF4-FFF2-40B4-BE49-F238E27FC236}">
                <a16:creationId xmlns:a16="http://schemas.microsoft.com/office/drawing/2014/main" id="{39A26B3D-72BC-6FC5-7518-438C52695BBE}"/>
              </a:ext>
            </a:extLst>
          </p:cNvPr>
          <p:cNvSpPr>
            <a:spLocks noGrp="1"/>
          </p:cNvSpPr>
          <p:nvPr>
            <p:ph idx="1"/>
          </p:nvPr>
        </p:nvSpPr>
        <p:spPr>
          <a:xfrm>
            <a:off x="7531610" y="2434201"/>
            <a:ext cx="3822189" cy="3742762"/>
          </a:xfrm>
        </p:spPr>
        <p:txBody>
          <a:bodyPr>
            <a:normAutofit/>
          </a:bodyPr>
          <a:lstStyle/>
          <a:p>
            <a:r>
              <a:rPr lang="fa-IR" sz="1700"/>
              <a:t>معنی:یکی از عیوب ریختگی است که در جوشکاری و آزمایش‌های غیرمخرب مشاهده می‌شود. این عیب به صورت جدا شدن کامل یا ناقص دو قسمت قطعه از یکدیگر همراه با ایجاد گوشه‌های گرد در سطوح عمودی آنها تشخیص داده می‌شود. در واقع، در فرآیند ریخته‌گری، قسمت‌های مختلف قطعه به هم می‌چسبند و این ممکن است باعث تشکیل گوشه‌های گرد در سطح ریخته‌گری شود.</a:t>
            </a:r>
          </a:p>
          <a:p>
            <a:r>
              <a:rPr lang="fa-IR" sz="1700"/>
              <a:t>این عیب می‌تواند در جوشکاری و همچنین در فرآیند ریخته‌گری اتفاق بیافتد. برای جلوگیری از سردجوشی، نیاز است که شرایط جوشکاری یا ریخته‌گری به درستی تنظیم شود و قطعات به درستی به هم متصل شوند.</a:t>
            </a:r>
          </a:p>
          <a:p>
            <a:endParaRPr lang="en-US" sz="1700"/>
          </a:p>
        </p:txBody>
      </p:sp>
    </p:spTree>
    <p:extLst>
      <p:ext uri="{BB962C8B-B14F-4D97-AF65-F5344CB8AC3E}">
        <p14:creationId xmlns:p14="http://schemas.microsoft.com/office/powerpoint/2010/main" val="193945315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6C9BA-3590-9D3C-9BAC-6DE1456CAC29}"/>
              </a:ext>
            </a:extLst>
          </p:cNvPr>
          <p:cNvSpPr>
            <a:spLocks noGrp="1"/>
          </p:cNvSpPr>
          <p:nvPr>
            <p:ph type="title"/>
          </p:nvPr>
        </p:nvSpPr>
        <p:spPr>
          <a:xfrm>
            <a:off x="8153400" y="1128094"/>
            <a:ext cx="3434180" cy="1415270"/>
          </a:xfrm>
        </p:spPr>
        <p:txBody>
          <a:bodyPr anchor="t">
            <a:normAutofit/>
          </a:bodyPr>
          <a:lstStyle/>
          <a:p>
            <a:r>
              <a:rPr lang="en-US" sz="3200"/>
              <a:t>COMBINATION DIE</a:t>
            </a:r>
          </a:p>
        </p:txBody>
      </p:sp>
      <p:pic>
        <p:nvPicPr>
          <p:cNvPr id="4" name="Picture 3">
            <a:extLst>
              <a:ext uri="{FF2B5EF4-FFF2-40B4-BE49-F238E27FC236}">
                <a16:creationId xmlns:a16="http://schemas.microsoft.com/office/drawing/2014/main" id="{1D71521E-EC2E-7089-4825-DB3850A6537F}"/>
              </a:ext>
            </a:extLst>
          </p:cNvPr>
          <p:cNvPicPr>
            <a:picLocks noChangeAspect="1"/>
          </p:cNvPicPr>
          <p:nvPr/>
        </p:nvPicPr>
        <p:blipFill rotWithShape="1">
          <a:blip r:embed="rId2"/>
          <a:srcRect l="12320" r="13146"/>
          <a:stretch/>
        </p:blipFill>
        <p:spPr>
          <a:xfrm>
            <a:off x="-9886" y="10"/>
            <a:ext cx="7572605" cy="6857990"/>
          </a:xfrm>
          <a:prstGeom prst="rect">
            <a:avLst/>
          </a:prstGeom>
        </p:spPr>
      </p:pic>
      <p:cxnSp>
        <p:nvCxnSpPr>
          <p:cNvPr id="9" name="Straight Connector 8">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03B256B-C39C-D389-44D6-BCBDBAE149A5}"/>
              </a:ext>
            </a:extLst>
          </p:cNvPr>
          <p:cNvSpPr>
            <a:spLocks noGrp="1"/>
          </p:cNvSpPr>
          <p:nvPr>
            <p:ph idx="1"/>
          </p:nvPr>
        </p:nvSpPr>
        <p:spPr>
          <a:xfrm>
            <a:off x="8153400" y="2543364"/>
            <a:ext cx="3434180" cy="3599019"/>
          </a:xfrm>
        </p:spPr>
        <p:txBody>
          <a:bodyPr>
            <a:normAutofit/>
          </a:bodyPr>
          <a:lstStyle/>
          <a:p>
            <a:r>
              <a:rPr lang="fa-IR" sz="2000"/>
              <a:t>معنی:در</a:t>
            </a:r>
            <a:r>
              <a:rPr lang="fa-IR" sz="2000" dirty="0"/>
              <a:t> </a:t>
            </a:r>
            <a:r>
              <a:rPr lang="fa-IR" sz="2000"/>
              <a:t>ریختگری</a:t>
            </a:r>
            <a:r>
              <a:rPr lang="fa-IR" sz="2000" dirty="0"/>
              <a:t> به یک نوع قالب اشاره دارد که برای تولید قطعاتی با ترکیب مختلف از </a:t>
            </a:r>
            <a:r>
              <a:rPr lang="fa-IR" sz="2000"/>
              <a:t>سوراخ‌ها</a:t>
            </a:r>
            <a:r>
              <a:rPr lang="fa-IR" sz="2000" dirty="0"/>
              <a:t>، </a:t>
            </a:r>
            <a:r>
              <a:rPr lang="fa-IR" sz="2000"/>
              <a:t>روزنه‌ها</a:t>
            </a:r>
            <a:r>
              <a:rPr lang="fa-IR" sz="2000" dirty="0"/>
              <a:t> و </a:t>
            </a:r>
            <a:r>
              <a:rPr lang="fa-IR" sz="2000"/>
              <a:t>تراشه‌ها</a:t>
            </a:r>
            <a:r>
              <a:rPr lang="fa-IR" sz="2000" dirty="0"/>
              <a:t> استفاده </a:t>
            </a:r>
            <a:r>
              <a:rPr lang="fa-IR" sz="2000"/>
              <a:t>می‌شود</a:t>
            </a:r>
            <a:r>
              <a:rPr lang="fa-IR" sz="2000" dirty="0"/>
              <a:t>. این </a:t>
            </a:r>
            <a:r>
              <a:rPr lang="fa-IR" sz="2000"/>
              <a:t>قالب‌ها</a:t>
            </a:r>
            <a:r>
              <a:rPr lang="fa-IR" sz="2000" dirty="0"/>
              <a:t> معمولاً دارای </a:t>
            </a:r>
            <a:r>
              <a:rPr lang="fa-IR" sz="2000"/>
              <a:t>سوراخ‌های</a:t>
            </a:r>
            <a:r>
              <a:rPr lang="fa-IR" sz="2000" dirty="0"/>
              <a:t> متعدد با ابعاد و </a:t>
            </a:r>
            <a:r>
              <a:rPr lang="fa-IR" sz="2000"/>
              <a:t>شکل‌های</a:t>
            </a:r>
            <a:r>
              <a:rPr lang="fa-IR" sz="2000" dirty="0"/>
              <a:t> متفاوت هستند که با یکدیگر ترکیب </a:t>
            </a:r>
            <a:r>
              <a:rPr lang="fa-IR" sz="2000"/>
              <a:t>می‌شوند</a:t>
            </a:r>
            <a:r>
              <a:rPr lang="fa-IR" sz="2000" dirty="0"/>
              <a:t> تا قطعاتی با </a:t>
            </a:r>
            <a:r>
              <a:rPr lang="fa-IR" sz="2000"/>
              <a:t>ترکیب‌های</a:t>
            </a:r>
            <a:r>
              <a:rPr lang="fa-IR" sz="2000" dirty="0"/>
              <a:t> مختلف ایجاد می شود. </a:t>
            </a:r>
            <a:endParaRPr lang="fa-IR" sz="2000"/>
          </a:p>
          <a:p>
            <a:endParaRPr lang="fa-IR" sz="2000"/>
          </a:p>
          <a:p>
            <a:endParaRPr lang="en-US" sz="2000"/>
          </a:p>
        </p:txBody>
      </p:sp>
    </p:spTree>
    <p:extLst>
      <p:ext uri="{BB962C8B-B14F-4D97-AF65-F5344CB8AC3E}">
        <p14:creationId xmlns:p14="http://schemas.microsoft.com/office/powerpoint/2010/main" val="2594648485"/>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Arc 4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111E2A-33E3-0C7B-1F6A-FE36B4B0B833}"/>
              </a:ext>
            </a:extLst>
          </p:cNvPr>
          <p:cNvSpPr>
            <a:spLocks noGrp="1"/>
          </p:cNvSpPr>
          <p:nvPr>
            <p:ph type="title"/>
          </p:nvPr>
        </p:nvSpPr>
        <p:spPr>
          <a:xfrm>
            <a:off x="5894962" y="479493"/>
            <a:ext cx="5458838" cy="1325563"/>
          </a:xfrm>
        </p:spPr>
        <p:txBody>
          <a:bodyPr>
            <a:normAutofit/>
          </a:bodyPr>
          <a:lstStyle/>
          <a:p>
            <a:r>
              <a:rPr lang="en-US" dirty="0"/>
              <a:t>FILLETS</a:t>
            </a:r>
            <a:endParaRPr lang="en-US"/>
          </a:p>
        </p:txBody>
      </p:sp>
      <p:sp>
        <p:nvSpPr>
          <p:cNvPr id="44" name="Freeform: Shape 4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C1F47DF5-8725-B332-48C0-543495B775A4}"/>
              </a:ext>
            </a:extLst>
          </p:cNvPr>
          <p:cNvPicPr>
            <a:picLocks noChangeAspect="1"/>
          </p:cNvPicPr>
          <p:nvPr/>
        </p:nvPicPr>
        <p:blipFill>
          <a:blip r:embed="rId2"/>
          <a:stretch>
            <a:fillRect/>
          </a:stretch>
        </p:blipFill>
        <p:spPr>
          <a:xfrm>
            <a:off x="703182" y="1821337"/>
            <a:ext cx="4777381" cy="30455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3932F697-F8F1-A91E-32EC-88A3CE4B2DF8}"/>
              </a:ext>
            </a:extLst>
          </p:cNvPr>
          <p:cNvSpPr>
            <a:spLocks noGrp="1"/>
          </p:cNvSpPr>
          <p:nvPr>
            <p:ph idx="1"/>
          </p:nvPr>
        </p:nvSpPr>
        <p:spPr>
          <a:xfrm>
            <a:off x="5894962" y="1984443"/>
            <a:ext cx="5458838" cy="4192520"/>
          </a:xfrm>
        </p:spPr>
        <p:txBody>
          <a:bodyPr>
            <a:normAutofit/>
          </a:bodyPr>
          <a:lstStyle/>
          <a:p>
            <a:r>
              <a:rPr lang="fa-IR"/>
              <a:t>معنی: به فارسی به معنای </a:t>
            </a:r>
            <a:r>
              <a:rPr lang="fa-IR" err="1"/>
              <a:t>فیله</a:t>
            </a:r>
            <a:r>
              <a:rPr lang="fa-IR"/>
              <a:t>، نوار، بند است. در </a:t>
            </a:r>
            <a:r>
              <a:rPr lang="fa-IR" err="1"/>
              <a:t>ریختگری</a:t>
            </a:r>
            <a:r>
              <a:rPr lang="fa-IR"/>
              <a:t>، این واژه به معنای </a:t>
            </a:r>
            <a:r>
              <a:rPr lang="fa-IR" err="1"/>
              <a:t>توپر</a:t>
            </a:r>
            <a:r>
              <a:rPr lang="fa-IR"/>
              <a:t> یا پر بودن مورد استفاده قرار </a:t>
            </a:r>
            <a:r>
              <a:rPr lang="fa-IR" err="1"/>
              <a:t>می‌گیرد</a:t>
            </a:r>
            <a:r>
              <a:rPr lang="fa-IR"/>
              <a:t>. این عمل به شکل یک قوس گرد در نقاط اتصال دو سطح انجام </a:t>
            </a:r>
            <a:r>
              <a:rPr lang="fa-IR" err="1"/>
              <a:t>می‌شود</a:t>
            </a:r>
            <a:r>
              <a:rPr lang="fa-IR"/>
              <a:t>.</a:t>
            </a:r>
          </a:p>
          <a:p>
            <a:endParaRPr lang="fa-IR"/>
          </a:p>
          <a:p>
            <a:endParaRPr lang="fa-IR"/>
          </a:p>
          <a:p>
            <a:endParaRPr lang="en-US"/>
          </a:p>
        </p:txBody>
      </p:sp>
    </p:spTree>
    <p:extLst>
      <p:ext uri="{BB962C8B-B14F-4D97-AF65-F5344CB8AC3E}">
        <p14:creationId xmlns:p14="http://schemas.microsoft.com/office/powerpoint/2010/main" val="3242392040"/>
      </p:ext>
    </p:extLst>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2237642-8B7D-3D57-4494-B123BB1334CB}"/>
              </a:ext>
            </a:extLst>
          </p:cNvPr>
          <p:cNvPicPr>
            <a:picLocks noChangeAspect="1"/>
          </p:cNvPicPr>
          <p:nvPr/>
        </p:nvPicPr>
        <p:blipFill rotWithShape="1">
          <a:blip r:embed="rId2"/>
          <a:srcRect r="5882"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E5195D-C227-FACD-5318-04C34B091027}"/>
              </a:ext>
            </a:extLst>
          </p:cNvPr>
          <p:cNvSpPr>
            <a:spLocks noGrp="1"/>
          </p:cNvSpPr>
          <p:nvPr>
            <p:ph type="title"/>
          </p:nvPr>
        </p:nvSpPr>
        <p:spPr>
          <a:xfrm>
            <a:off x="7531610" y="365125"/>
            <a:ext cx="3822189" cy="1899912"/>
          </a:xfrm>
        </p:spPr>
        <p:txBody>
          <a:bodyPr>
            <a:normAutofit/>
          </a:bodyPr>
          <a:lstStyle/>
          <a:p>
            <a:r>
              <a:rPr lang="en-US" sz="4000"/>
              <a:t>FLUORESCENT CRACK DETECTION</a:t>
            </a:r>
          </a:p>
        </p:txBody>
      </p:sp>
      <p:sp>
        <p:nvSpPr>
          <p:cNvPr id="3" name="Content Placeholder 2">
            <a:extLst>
              <a:ext uri="{FF2B5EF4-FFF2-40B4-BE49-F238E27FC236}">
                <a16:creationId xmlns:a16="http://schemas.microsoft.com/office/drawing/2014/main" id="{C5CB346F-B342-28E4-BA85-0FDE7946B0A6}"/>
              </a:ext>
            </a:extLst>
          </p:cNvPr>
          <p:cNvSpPr>
            <a:spLocks noGrp="1"/>
          </p:cNvSpPr>
          <p:nvPr>
            <p:ph idx="1"/>
          </p:nvPr>
        </p:nvSpPr>
        <p:spPr>
          <a:xfrm>
            <a:off x="7531610" y="2434201"/>
            <a:ext cx="3822189" cy="3742762"/>
          </a:xfrm>
        </p:spPr>
        <p:txBody>
          <a:bodyPr>
            <a:normAutofit/>
          </a:bodyPr>
          <a:lstStyle/>
          <a:p>
            <a:r>
              <a:rPr lang="fa-IR" sz="2000" dirty="0"/>
              <a:t>معنی: در این روش، یک رنگ </a:t>
            </a:r>
            <a:r>
              <a:rPr lang="fa-IR" sz="2000"/>
              <a:t>فلورسانت</a:t>
            </a:r>
            <a:r>
              <a:rPr lang="fa-IR" sz="2000" dirty="0"/>
              <a:t> به سطح مواد </a:t>
            </a:r>
            <a:r>
              <a:rPr lang="fa-IR" sz="2000"/>
              <a:t>غیرمتخلخل</a:t>
            </a:r>
            <a:r>
              <a:rPr lang="fa-IR" sz="2000" dirty="0"/>
              <a:t> (مانند فلزات) اعمال </a:t>
            </a:r>
            <a:r>
              <a:rPr lang="fa-IR" sz="2000"/>
              <a:t>می‌شود</a:t>
            </a:r>
            <a:r>
              <a:rPr lang="fa-IR" sz="2000" dirty="0"/>
              <a:t> تا نقاط ضعف یا </a:t>
            </a:r>
            <a:r>
              <a:rPr lang="fa-IR" sz="2000"/>
              <a:t>ترک‌هایی</a:t>
            </a:r>
            <a:r>
              <a:rPr lang="fa-IR" sz="2000" dirty="0"/>
              <a:t> که ممکن است سلامت یا کیفیت قطعه را تهدید کنند، شناسایی شوند. این روش به دلیل هزینه کم و فرآیند </a:t>
            </a:r>
            <a:r>
              <a:rPr lang="fa-IR" sz="2000"/>
              <a:t>ساده‌ای</a:t>
            </a:r>
            <a:r>
              <a:rPr lang="fa-IR" sz="2000" dirty="0"/>
              <a:t> که دارد، در صنایع مختلف به طور </a:t>
            </a:r>
            <a:r>
              <a:rPr lang="fa-IR" sz="2000"/>
              <a:t>گسترده‌ای</a:t>
            </a:r>
            <a:r>
              <a:rPr lang="fa-IR" sz="2000" dirty="0"/>
              <a:t> استفاده </a:t>
            </a:r>
            <a:r>
              <a:rPr lang="fa-IR" sz="2000"/>
              <a:t>می‌شود</a:t>
            </a:r>
            <a:r>
              <a:rPr lang="fa-IR" sz="2000" dirty="0"/>
              <a:t>.</a:t>
            </a:r>
            <a:endParaRPr lang="fa-IR" sz="2000"/>
          </a:p>
          <a:p>
            <a:endParaRPr lang="fa-IR" sz="2000"/>
          </a:p>
          <a:p>
            <a:endParaRPr lang="en-US" sz="2000"/>
          </a:p>
        </p:txBody>
      </p:sp>
    </p:spTree>
    <p:extLst>
      <p:ext uri="{BB962C8B-B14F-4D97-AF65-F5344CB8AC3E}">
        <p14:creationId xmlns:p14="http://schemas.microsoft.com/office/powerpoint/2010/main" val="560365153"/>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EEB8ED6-9142-4A11-B029-18DDE98C4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5FCD00-EE86-8562-0037-83DEBF657639}"/>
              </a:ext>
            </a:extLst>
          </p:cNvPr>
          <p:cNvSpPr>
            <a:spLocks noGrp="1"/>
          </p:cNvSpPr>
          <p:nvPr>
            <p:ph type="title"/>
          </p:nvPr>
        </p:nvSpPr>
        <p:spPr>
          <a:xfrm>
            <a:off x="838200" y="365126"/>
            <a:ext cx="10515600" cy="1288784"/>
          </a:xfrm>
        </p:spPr>
        <p:txBody>
          <a:bodyPr>
            <a:normAutofit/>
          </a:bodyPr>
          <a:lstStyle/>
          <a:p>
            <a:r>
              <a:rPr lang="en-US" sz="4000"/>
              <a:t>GRAVITY DIE CASTING</a:t>
            </a:r>
          </a:p>
        </p:txBody>
      </p:sp>
      <p:pic>
        <p:nvPicPr>
          <p:cNvPr id="4" name="Picture 3">
            <a:extLst>
              <a:ext uri="{FF2B5EF4-FFF2-40B4-BE49-F238E27FC236}">
                <a16:creationId xmlns:a16="http://schemas.microsoft.com/office/drawing/2014/main" id="{AD38D0A7-0B3F-BBCB-1138-64A648766B04}"/>
              </a:ext>
            </a:extLst>
          </p:cNvPr>
          <p:cNvPicPr>
            <a:picLocks noChangeAspect="1"/>
          </p:cNvPicPr>
          <p:nvPr/>
        </p:nvPicPr>
        <p:blipFill rotWithShape="1">
          <a:blip r:embed="rId2"/>
          <a:srcRect l="7442" r="2" b="2"/>
          <a:stretch/>
        </p:blipFill>
        <p:spPr>
          <a:xfrm>
            <a:off x="838200" y="1825625"/>
            <a:ext cx="6151651" cy="4303465"/>
          </a:xfrm>
          <a:prstGeom prst="rect">
            <a:avLst/>
          </a:prstGeom>
        </p:spPr>
      </p:pic>
      <p:sp>
        <p:nvSpPr>
          <p:cNvPr id="3" name="Content Placeholder 2">
            <a:extLst>
              <a:ext uri="{FF2B5EF4-FFF2-40B4-BE49-F238E27FC236}">
                <a16:creationId xmlns:a16="http://schemas.microsoft.com/office/drawing/2014/main" id="{9E621AA8-39F7-29E3-FA2E-9C7519B994D7}"/>
              </a:ext>
            </a:extLst>
          </p:cNvPr>
          <p:cNvSpPr>
            <a:spLocks noGrp="1"/>
          </p:cNvSpPr>
          <p:nvPr>
            <p:ph idx="1"/>
          </p:nvPr>
        </p:nvSpPr>
        <p:spPr>
          <a:xfrm>
            <a:off x="7552944" y="1825625"/>
            <a:ext cx="3800856" cy="4303464"/>
          </a:xfrm>
        </p:spPr>
        <p:txBody>
          <a:bodyPr>
            <a:normAutofit/>
          </a:bodyPr>
          <a:lstStyle/>
          <a:p>
            <a:r>
              <a:rPr lang="fa-IR" sz="2000" dirty="0"/>
              <a:t>معنی: به نوعی از فرآیند تولیدی که از روش ریخته گری با اعمال فشار برای هدایت مواد مذاب و تزریق به درون قالب استفاده کند. شکل پذیری و سرد و سخت شدن قطعه نیز درون قالب صورت </a:t>
            </a:r>
            <a:r>
              <a:rPr lang="fa-IR" sz="2000"/>
              <a:t>می‌گیرد</a:t>
            </a:r>
            <a:r>
              <a:rPr lang="fa-IR" sz="2000" dirty="0"/>
              <a:t> تا قطعات شکل مورد نظر را پیدا کنند. اعمال فشار برای حذف </a:t>
            </a:r>
            <a:r>
              <a:rPr lang="fa-IR" sz="2000"/>
              <a:t>مک</a:t>
            </a:r>
            <a:r>
              <a:rPr lang="fa-IR" sz="2000" dirty="0"/>
              <a:t> ها و تخلخل ها و </a:t>
            </a:r>
            <a:r>
              <a:rPr lang="fa-IR" sz="2000"/>
              <a:t>درنتیجه</a:t>
            </a:r>
            <a:r>
              <a:rPr lang="fa-IR" sz="2000" dirty="0"/>
              <a:t> افزایش استحکام قطعات می‌‌باشد.</a:t>
            </a:r>
            <a:endParaRPr lang="fa-IR" sz="2000"/>
          </a:p>
          <a:p>
            <a:endParaRPr lang="en-US" sz="2000"/>
          </a:p>
        </p:txBody>
      </p:sp>
    </p:spTree>
    <p:extLst>
      <p:ext uri="{BB962C8B-B14F-4D97-AF65-F5344CB8AC3E}">
        <p14:creationId xmlns:p14="http://schemas.microsoft.com/office/powerpoint/2010/main" val="1791190839"/>
      </p:ext>
    </p:extLst>
  </p:cSld>
  <p:clrMapOvr>
    <a:masterClrMapping/>
  </p:clrMapOvr>
  <p:transition spd="slow">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89487C6-B879-41F4-A34A-F4A1F2F25604}">
  <we:reference id="wa104380518" version="3.6.0.0" store="en-US" storeType="OMEX"/>
  <we:alternateReferences>
    <we:reference id="WA104380518" version="3.6.0.0" store="WA104380518"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24</TotalTime>
  <Words>598</Words>
  <Application>Microsoft Office PowerPoint</Application>
  <PresentationFormat>Widescreen</PresentationFormat>
  <Paragraphs>26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Meiryo</vt:lpstr>
      <vt:lpstr>Arial</vt:lpstr>
      <vt:lpstr>Calibri</vt:lpstr>
      <vt:lpstr>Calibri Light</vt:lpstr>
      <vt:lpstr>Office Theme</vt:lpstr>
      <vt:lpstr>تهیه کننده</vt:lpstr>
      <vt:lpstr>CHAMOTTE  </vt:lpstr>
      <vt:lpstr>BUCKLE</vt:lpstr>
      <vt:lpstr>CHALK TEST</vt:lpstr>
      <vt:lpstr>COLD SHUT</vt:lpstr>
      <vt:lpstr>COMBINATION DIE</vt:lpstr>
      <vt:lpstr>FILLETS</vt:lpstr>
      <vt:lpstr>FLUORESCENT CRACK DETECTION</vt:lpstr>
      <vt:lpstr>GRAVITY DIE CASTING</vt:lpstr>
      <vt:lpstr>INSULATING SLEEVE</vt:lpstr>
      <vt:lpstr>RAMMER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parsa mazlomi</dc:creator>
  <cp:lastModifiedBy>parsa mazlomi</cp:lastModifiedBy>
  <cp:revision>79</cp:revision>
  <dcterms:created xsi:type="dcterms:W3CDTF">2024-03-11T13:57:50Z</dcterms:created>
  <dcterms:modified xsi:type="dcterms:W3CDTF">2024-03-12T14:38:39Z</dcterms:modified>
</cp:coreProperties>
</file>